
<file path=[Content_Types].xml><?xml version="1.0" encoding="utf-8"?>
<Types xmlns="http://schemas.openxmlformats.org/package/2006/content-types">
  <Default Extension="xml" ContentType="application/xml"/>
  <Default Extension="bin" ContentType="application/vnd.openxmlformats-officedocument.presentationml.printerSettings"/>
  <Default Extension="png" ContentType="image/png"/>
  <Default Extension="tmp" ContentType="image/png"/>
  <Default Extension="rels" ContentType="application/vnd.openxmlformats-package.relationships+xml"/>
  <Default Extension="wmf" ContentType="image/x-w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 id="2147483671" r:id="rId2"/>
  </p:sldMasterIdLst>
  <p:notesMasterIdLst>
    <p:notesMasterId r:id="rId75"/>
  </p:notesMasterIdLst>
  <p:sldIdLst>
    <p:sldId id="353" r:id="rId3"/>
    <p:sldId id="354" r:id="rId4"/>
    <p:sldId id="333" r:id="rId5"/>
    <p:sldId id="334" r:id="rId6"/>
    <p:sldId id="335" r:id="rId7"/>
    <p:sldId id="336" r:id="rId8"/>
    <p:sldId id="337" r:id="rId9"/>
    <p:sldId id="350" r:id="rId10"/>
    <p:sldId id="305" r:id="rId11"/>
    <p:sldId id="306" r:id="rId12"/>
    <p:sldId id="355" r:id="rId13"/>
    <p:sldId id="307" r:id="rId14"/>
    <p:sldId id="308" r:id="rId15"/>
    <p:sldId id="309" r:id="rId16"/>
    <p:sldId id="310" r:id="rId17"/>
    <p:sldId id="311" r:id="rId18"/>
    <p:sldId id="312" r:id="rId19"/>
    <p:sldId id="313" r:id="rId20"/>
    <p:sldId id="314" r:id="rId21"/>
    <p:sldId id="315" r:id="rId22"/>
    <p:sldId id="316" r:id="rId23"/>
    <p:sldId id="317" r:id="rId24"/>
    <p:sldId id="318" r:id="rId25"/>
    <p:sldId id="327" r:id="rId26"/>
    <p:sldId id="328" r:id="rId27"/>
    <p:sldId id="329" r:id="rId28"/>
    <p:sldId id="330" r:id="rId29"/>
    <p:sldId id="366" r:id="rId30"/>
    <p:sldId id="367" r:id="rId31"/>
    <p:sldId id="368" r:id="rId32"/>
    <p:sldId id="369" r:id="rId33"/>
    <p:sldId id="370" r:id="rId34"/>
    <p:sldId id="364" r:id="rId35"/>
    <p:sldId id="257" r:id="rId36"/>
    <p:sldId id="261" r:id="rId37"/>
    <p:sldId id="262" r:id="rId38"/>
    <p:sldId id="263" r:id="rId39"/>
    <p:sldId id="264" r:id="rId40"/>
    <p:sldId id="265" r:id="rId41"/>
    <p:sldId id="266" r:id="rId42"/>
    <p:sldId id="267" r:id="rId43"/>
    <p:sldId id="268" r:id="rId44"/>
    <p:sldId id="269" r:id="rId45"/>
    <p:sldId id="271" r:id="rId46"/>
    <p:sldId id="276" r:id="rId47"/>
    <p:sldId id="277" r:id="rId48"/>
    <p:sldId id="278" r:id="rId49"/>
    <p:sldId id="279" r:id="rId50"/>
    <p:sldId id="280" r:id="rId51"/>
    <p:sldId id="281" r:id="rId52"/>
    <p:sldId id="282" r:id="rId53"/>
    <p:sldId id="285" r:id="rId54"/>
    <p:sldId id="287" r:id="rId55"/>
    <p:sldId id="289" r:id="rId56"/>
    <p:sldId id="292" r:id="rId57"/>
    <p:sldId id="293" r:id="rId58"/>
    <p:sldId id="294" r:id="rId59"/>
    <p:sldId id="295" r:id="rId60"/>
    <p:sldId id="296" r:id="rId61"/>
    <p:sldId id="298" r:id="rId62"/>
    <p:sldId id="302" r:id="rId63"/>
    <p:sldId id="303" r:id="rId64"/>
    <p:sldId id="304" r:id="rId65"/>
    <p:sldId id="371" r:id="rId66"/>
    <p:sldId id="356" r:id="rId67"/>
    <p:sldId id="357" r:id="rId68"/>
    <p:sldId id="358" r:id="rId69"/>
    <p:sldId id="359" r:id="rId70"/>
    <p:sldId id="360" r:id="rId71"/>
    <p:sldId id="361" r:id="rId72"/>
    <p:sldId id="362" r:id="rId73"/>
    <p:sldId id="363" r:id="rId74"/>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4493" autoAdjust="0"/>
  </p:normalViewPr>
  <p:slideViewPr>
    <p:cSldViewPr snapToGrid="0" snapToObjects="1">
      <p:cViewPr varScale="1">
        <p:scale>
          <a:sx n="151" d="100"/>
          <a:sy n="151" d="100"/>
        </p:scale>
        <p:origin x="-520" y="-104"/>
      </p:cViewPr>
      <p:guideLst>
        <p:guide orient="horz" pos="1620"/>
        <p:guide pos="2880"/>
      </p:guideLst>
    </p:cSldViewPr>
  </p:slideViewPr>
  <p:notesTextViewPr>
    <p:cViewPr>
      <p:scale>
        <a:sx n="100" d="100"/>
        <a:sy n="100" d="100"/>
      </p:scale>
      <p:origin x="0" y="0"/>
    </p:cViewPr>
  </p:notesTextViewPr>
  <p:sorterViewPr>
    <p:cViewPr>
      <p:scale>
        <a:sx n="150" d="100"/>
        <a:sy n="15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63" Type="http://schemas.openxmlformats.org/officeDocument/2006/relationships/slide" Target="slides/slide61.xml"/><Relationship Id="rId64" Type="http://schemas.openxmlformats.org/officeDocument/2006/relationships/slide" Target="slides/slide62.xml"/><Relationship Id="rId65" Type="http://schemas.openxmlformats.org/officeDocument/2006/relationships/slide" Target="slides/slide63.xml"/><Relationship Id="rId66" Type="http://schemas.openxmlformats.org/officeDocument/2006/relationships/slide" Target="slides/slide64.xml"/><Relationship Id="rId67" Type="http://schemas.openxmlformats.org/officeDocument/2006/relationships/slide" Target="slides/slide65.xml"/><Relationship Id="rId68" Type="http://schemas.openxmlformats.org/officeDocument/2006/relationships/slide" Target="slides/slide66.xml"/><Relationship Id="rId69" Type="http://schemas.openxmlformats.org/officeDocument/2006/relationships/slide" Target="slides/slide67.xml"/><Relationship Id="rId50" Type="http://schemas.openxmlformats.org/officeDocument/2006/relationships/slide" Target="slides/slide48.xml"/><Relationship Id="rId51" Type="http://schemas.openxmlformats.org/officeDocument/2006/relationships/slide" Target="slides/slide49.xml"/><Relationship Id="rId52" Type="http://schemas.openxmlformats.org/officeDocument/2006/relationships/slide" Target="slides/slide50.xml"/><Relationship Id="rId53" Type="http://schemas.openxmlformats.org/officeDocument/2006/relationships/slide" Target="slides/slide51.xml"/><Relationship Id="rId54" Type="http://schemas.openxmlformats.org/officeDocument/2006/relationships/slide" Target="slides/slide52.xml"/><Relationship Id="rId55" Type="http://schemas.openxmlformats.org/officeDocument/2006/relationships/slide" Target="slides/slide53.xml"/><Relationship Id="rId56" Type="http://schemas.openxmlformats.org/officeDocument/2006/relationships/slide" Target="slides/slide54.xml"/><Relationship Id="rId57" Type="http://schemas.openxmlformats.org/officeDocument/2006/relationships/slide" Target="slides/slide55.xml"/><Relationship Id="rId58" Type="http://schemas.openxmlformats.org/officeDocument/2006/relationships/slide" Target="slides/slide56.xml"/><Relationship Id="rId59" Type="http://schemas.openxmlformats.org/officeDocument/2006/relationships/slide" Target="slides/slide57.xml"/><Relationship Id="rId40" Type="http://schemas.openxmlformats.org/officeDocument/2006/relationships/slide" Target="slides/slide38.xml"/><Relationship Id="rId41" Type="http://schemas.openxmlformats.org/officeDocument/2006/relationships/slide" Target="slides/slide39.xml"/><Relationship Id="rId42" Type="http://schemas.openxmlformats.org/officeDocument/2006/relationships/slide" Target="slides/slide40.xml"/><Relationship Id="rId43" Type="http://schemas.openxmlformats.org/officeDocument/2006/relationships/slide" Target="slides/slide41.xml"/><Relationship Id="rId44" Type="http://schemas.openxmlformats.org/officeDocument/2006/relationships/slide" Target="slides/slide42.xml"/><Relationship Id="rId45" Type="http://schemas.openxmlformats.org/officeDocument/2006/relationships/slide" Target="slides/slide43.xml"/><Relationship Id="rId46" Type="http://schemas.openxmlformats.org/officeDocument/2006/relationships/slide" Target="slides/slide44.xml"/><Relationship Id="rId47" Type="http://schemas.openxmlformats.org/officeDocument/2006/relationships/slide" Target="slides/slide45.xml"/><Relationship Id="rId48" Type="http://schemas.openxmlformats.org/officeDocument/2006/relationships/slide" Target="slides/slide46.xml"/><Relationship Id="rId49" Type="http://schemas.openxmlformats.org/officeDocument/2006/relationships/slide" Target="slides/slide4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80" Type="http://schemas.openxmlformats.org/officeDocument/2006/relationships/tableStyles" Target="tableStyles.xml"/><Relationship Id="rId70" Type="http://schemas.openxmlformats.org/officeDocument/2006/relationships/slide" Target="slides/slide68.xml"/><Relationship Id="rId71" Type="http://schemas.openxmlformats.org/officeDocument/2006/relationships/slide" Target="slides/slide69.xml"/><Relationship Id="rId72" Type="http://schemas.openxmlformats.org/officeDocument/2006/relationships/slide" Target="slides/slide70.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73" Type="http://schemas.openxmlformats.org/officeDocument/2006/relationships/slide" Target="slides/slide71.xml"/><Relationship Id="rId74" Type="http://schemas.openxmlformats.org/officeDocument/2006/relationships/slide" Target="slides/slide72.xml"/><Relationship Id="rId75" Type="http://schemas.openxmlformats.org/officeDocument/2006/relationships/notesMaster" Target="notesMasters/notesMaster1.xml"/><Relationship Id="rId76" Type="http://schemas.openxmlformats.org/officeDocument/2006/relationships/printerSettings" Target="printerSettings/printerSettings1.bin"/><Relationship Id="rId77" Type="http://schemas.openxmlformats.org/officeDocument/2006/relationships/presProps" Target="presProps.xml"/><Relationship Id="rId78" Type="http://schemas.openxmlformats.org/officeDocument/2006/relationships/viewProps" Target="viewProps.xml"/><Relationship Id="rId79" Type="http://schemas.openxmlformats.org/officeDocument/2006/relationships/theme" Target="theme/theme1.xml"/><Relationship Id="rId60" Type="http://schemas.openxmlformats.org/officeDocument/2006/relationships/slide" Target="slides/slide58.xml"/><Relationship Id="rId61" Type="http://schemas.openxmlformats.org/officeDocument/2006/relationships/slide" Target="slides/slide59.xml"/><Relationship Id="rId62" Type="http://schemas.openxmlformats.org/officeDocument/2006/relationships/slide" Target="slides/slide60.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extLst>
      <p:ext uri="{BB962C8B-B14F-4D97-AF65-F5344CB8AC3E}">
        <p14:creationId xmlns:p14="http://schemas.microsoft.com/office/powerpoint/2010/main" val="1789115458"/>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a:noFill/>
          <a:ln w="12700">
            <a:solidFill>
              <a:prstClr val="black"/>
            </a:solidFill>
          </a:ln>
        </p:spPr>
      </p:sp>
      <p:sp>
        <p:nvSpPr>
          <p:cNvPr id="3" name="Notes Placeholder 2"/>
          <p:cNvSpPr>
            <a:spLocks noGrp="1"/>
          </p:cNvSpPr>
          <p:nvPr>
            <p:ph type="body" idx="1"/>
          </p:nvPr>
        </p:nvSpPr>
        <p:spPr>
          <a:xfrm>
            <a:off x="685800" y="4400550"/>
            <a:ext cx="5486400" cy="3600450"/>
          </a:xfrm>
          <a:prstGeom prst="rect">
            <a:avLst/>
          </a:prstGeom>
        </p:spPr>
        <p:txBody>
          <a:bodyPr/>
          <a:lstStyle/>
          <a:p>
            <a:pPr marL="171450" indent="-171450">
              <a:buFontTx/>
              <a:buChar char="-"/>
            </a:pPr>
            <a:r>
              <a:rPr lang="en-US" dirty="0" smtClean="0"/>
              <a:t>Necessarily a fuzzy definition, since censorship is</a:t>
            </a:r>
            <a:r>
              <a:rPr lang="en-US" baseline="0" dirty="0" smtClean="0"/>
              <a:t> often a value judgment.</a:t>
            </a:r>
          </a:p>
          <a:p>
            <a:pPr marL="171450" indent="-171450">
              <a:buFontTx/>
              <a:buChar char="-"/>
            </a:pPr>
            <a:r>
              <a:rPr lang="en-US" baseline="0" dirty="0" smtClean="0"/>
              <a:t>Sometimes use the words “interference” or “filtering” instead.</a:t>
            </a:r>
          </a:p>
          <a:p>
            <a:pPr marL="171450" indent="-171450">
              <a:buFontTx/>
              <a:buChar char="-"/>
            </a:pPr>
            <a:endParaRPr lang="en-US" dirty="0" smtClean="0"/>
          </a:p>
          <a:p>
            <a:pPr marL="171450" indent="-171450">
              <a:buFontTx/>
              <a:buChar char="-"/>
            </a:pPr>
            <a:r>
              <a:rPr lang="en-US" dirty="0" smtClean="0"/>
              <a:t>ONI, Freedom House, Reporters Without Borders have all issued reports</a:t>
            </a:r>
            <a:endParaRPr lang="en-US" dirty="0"/>
          </a:p>
        </p:txBody>
      </p:sp>
    </p:spTree>
    <p:extLst>
      <p:ext uri="{BB962C8B-B14F-4D97-AF65-F5344CB8AC3E}">
        <p14:creationId xmlns:p14="http://schemas.microsoft.com/office/powerpoint/2010/main" val="1658052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Shape 17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72" name="Shape 17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Shape 21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18" name="Shape 21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Shape 22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25" name="Shape 22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Shape 26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61" name="Shape 26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Shape 2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68" name="Shape 26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Shape 27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75" name="Shape 27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Shape 32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22" name="Shape 32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Shape 42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21" name="Shape 42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a:t>Pause.</a:t>
            </a:r>
          </a:p>
          <a:p>
            <a:pPr rtl="0">
              <a:spcBef>
                <a:spcPts val="0"/>
              </a:spcBef>
              <a:buNone/>
            </a:pPr>
            <a:endParaRPr/>
          </a:p>
          <a:p>
            <a:pPr>
              <a:spcBef>
                <a:spcPts val="0"/>
              </a:spcBef>
              <a:buNone/>
            </a:pPr>
            <a:r>
              <a:rPr lang="en"/>
              <a:t>This concludes my discussion of Encore’s technical contributions. I’d like to finish with a brief discussion of Encore and the potential risks to which it might expose users.</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Shape 42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28" name="Shape 42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
        <p:cNvGrpSpPr/>
        <p:nvPr/>
      </p:nvGrpSpPr>
      <p:grpSpPr>
        <a:xfrm>
          <a:off x="0" y="0"/>
          <a:ext cx="0" cy="0"/>
          <a:chOff x="0" y="0"/>
          <a:chExt cx="0" cy="0"/>
        </a:xfrm>
      </p:grpSpPr>
      <p:sp>
        <p:nvSpPr>
          <p:cNvPr id="434" name="Shape 43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35" name="Shape 43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p:spPr>
      </p:sp>
      <p:sp>
        <p:nvSpPr>
          <p:cNvPr id="26627" name="Notes Placeholder 2"/>
          <p:cNvSpPr>
            <a:spLocks noGrp="1"/>
          </p:cNvSpPr>
          <p:nvPr>
            <p:ph type="body" idx="1"/>
          </p:nvPr>
        </p:nvSpPr>
        <p:spPr bwMode="auto">
          <a:noFill/>
        </p:spPr>
        <p:txBody>
          <a:bodyPr wrap="square" numCol="1" anchor="t" anchorCtr="0" compatLnSpc="1">
            <a:prstTxWarp prst="textNoShape">
              <a:avLst/>
            </a:prstTxWarp>
          </a:bodyPr>
          <a:lstStyle/>
          <a:p>
            <a:pPr marL="228600" marR="0" indent="-228600" algn="l" defTabSz="914400" rtl="0" eaLnBrk="1" fontAlgn="base" latinLnBrk="0" hangingPunct="1">
              <a:lnSpc>
                <a:spcPct val="100000"/>
              </a:lnSpc>
              <a:spcBef>
                <a:spcPct val="0"/>
              </a:spcBef>
              <a:spcAft>
                <a:spcPct val="0"/>
              </a:spcAft>
              <a:buClrTx/>
              <a:buSzTx/>
              <a:buFont typeface="+mj-lt"/>
              <a:buAutoNum type="arabicPeriod"/>
              <a:tabLst/>
              <a:defRPr/>
            </a:pPr>
            <a:r>
              <a:rPr lang="en-US" dirty="0" smtClean="0"/>
              <a:t>“Ok so now I’m going to give you a brief primer on</a:t>
            </a:r>
            <a:r>
              <a:rPr lang="en-US" baseline="0" dirty="0" smtClean="0"/>
              <a:t> Internet censorship and some existing approaches taken to overcome it.”</a:t>
            </a:r>
          </a:p>
          <a:p>
            <a:pPr marL="228600" marR="0" indent="-228600" algn="l" defTabSz="914400" rtl="0" eaLnBrk="1" fontAlgn="base" latinLnBrk="0" hangingPunct="1">
              <a:lnSpc>
                <a:spcPct val="100000"/>
              </a:lnSpc>
              <a:spcBef>
                <a:spcPct val="0"/>
              </a:spcBef>
              <a:spcAft>
                <a:spcPct val="0"/>
              </a:spcAft>
              <a:buClrTx/>
              <a:buSzTx/>
              <a:buFont typeface="+mj-lt"/>
              <a:buAutoNum type="arabicPeriod"/>
              <a:tabLst/>
              <a:defRPr/>
            </a:pPr>
            <a:r>
              <a:rPr lang="en-US" baseline="0" dirty="0" smtClean="0"/>
              <a:t>“Suppose Alice wants to get some content from Bob. If she accesses the Internet from behind a censorship firewall then the censor may monitor or block</a:t>
            </a:r>
            <a:r>
              <a:rPr lang="en-US" dirty="0" smtClean="0"/>
              <a:t> communication with</a:t>
            </a:r>
            <a:r>
              <a:rPr lang="en-US" baseline="0" dirty="0" smtClean="0"/>
              <a:t> </a:t>
            </a:r>
            <a:r>
              <a:rPr lang="en-US" dirty="0" smtClean="0"/>
              <a:t>Bob, and may even</a:t>
            </a:r>
            <a:r>
              <a:rPr lang="en-US" baseline="0" dirty="0" smtClean="0"/>
              <a:t> punish Alice for trying to communicate with Bob.”</a:t>
            </a:r>
            <a:endParaRPr lang="en-US" dirty="0" smtClean="0"/>
          </a:p>
        </p:txBody>
      </p:sp>
      <p:sp>
        <p:nvSpPr>
          <p:cNvPr id="26628" name="Slide Number Placeholder 3"/>
          <p:cNvSpPr>
            <a:spLocks noGrp="1"/>
          </p:cNvSpPr>
          <p:nvPr>
            <p:ph type="sldNum" sz="quarter" idx="5"/>
          </p:nvPr>
        </p:nvSpPr>
        <p:spPr bwMode="auto">
          <a:xfrm>
            <a:off x="3884613" y="8685213"/>
            <a:ext cx="2971800" cy="457200"/>
          </a:xfrm>
          <a:prstGeom prst="rect">
            <a:avLst/>
          </a:prstGeom>
          <a:noFill/>
          <a:ln>
            <a:miter lim="800000"/>
            <a:headEnd/>
            <a:tailEnd/>
          </a:ln>
        </p:spPr>
        <p:txBody>
          <a:bodyPr wrap="square" numCol="1" anchorCtr="0" compatLnSpc="1">
            <a:prstTxWarp prst="textNoShape">
              <a:avLst/>
            </a:prstTxWarp>
          </a:bodyPr>
          <a:lstStyle/>
          <a:p>
            <a:pPr fontAlgn="base">
              <a:spcBef>
                <a:spcPct val="0"/>
              </a:spcBef>
              <a:spcAft>
                <a:spcPct val="0"/>
              </a:spcAft>
            </a:pPr>
            <a:fld id="{4A7EF803-8E04-4AF5-81F4-697BF621E65D}" type="slidenum">
              <a:rPr lang="en-US"/>
              <a:pPr fontAlgn="base">
                <a:spcBef>
                  <a:spcPct val="0"/>
                </a:spcBef>
                <a:spcAft>
                  <a:spcPct val="0"/>
                </a:spcAft>
              </a:pPr>
              <a:t>6</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Shape 44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44" name="Shape 44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Shape 10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9" name="Shape 10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304800" rtl="0">
              <a:lnSpc>
                <a:spcPct val="115000"/>
              </a:lnSpc>
              <a:spcBef>
                <a:spcPts val="0"/>
              </a:spcBef>
              <a:spcAft>
                <a:spcPts val="1600"/>
              </a:spcAft>
              <a:buClr>
                <a:srgbClr val="000000"/>
              </a:buClr>
              <a:buSzPct val="100000"/>
            </a:pPr>
            <a:r>
              <a:rPr lang="en" sz="1200"/>
              <a:t>For many of us accessing web servers such as Facebook.com is just typing it in web browsers and there you go.</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Shape 19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7" name="Shape 19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r>
              <a:rPr lang="en" sz="1200"/>
              <a:t>In this talk our goal is to answer how these governments find these proxies?</a:t>
            </a:r>
          </a:p>
          <a:p>
            <a:pPr lvl="0" rtl="0">
              <a:lnSpc>
                <a:spcPct val="115000"/>
              </a:lnSpc>
              <a:spcBef>
                <a:spcPts val="0"/>
              </a:spcBef>
              <a:spcAft>
                <a:spcPts val="1600"/>
              </a:spcAft>
              <a:buNone/>
            </a:pPr>
            <a:endParaRPr sz="1400">
              <a:solidFill>
                <a:schemeClr val="dk2"/>
              </a:solidFil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Shape 22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2" name="Shape 22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Clr>
                <a:schemeClr val="dk1"/>
              </a:buClr>
              <a:buSzPct val="100000"/>
              <a:buFont typeface="Arial"/>
              <a:buNone/>
            </a:pPr>
            <a:r>
              <a:rPr lang="en"/>
              <a:t>To answer to these questions systematically with great details we aim to focus on Chinese censorship apparatus a.k.a GFW and figure how they find these hidden circumvention servers especially tor hidden relays a.k.a Tor Bridges.</a:t>
            </a:r>
          </a:p>
          <a:p>
            <a:pPr marL="457200" lvl="0" indent="-228600" rtl="0">
              <a:spcBef>
                <a:spcPts val="0"/>
              </a:spcBef>
            </a:pPr>
            <a:r>
              <a:rPr lang="en"/>
              <a:t>We chose GFW because not only it has the sophisticated censorship system, but also, other suppressive regimes have followed their steps for their national firewall implementation. It wasn’t long back ago when China allegedly signed a contract to help one country in their firewall implementation.</a:t>
            </a:r>
          </a:p>
          <a:p>
            <a:pPr marL="457200" lvl="0" indent="-228600" rtl="0">
              <a:spcBef>
                <a:spcPts val="0"/>
              </a:spcBef>
            </a:pPr>
            <a:r>
              <a:rPr lang="en"/>
              <a:t>We believe our detailed understanding of how GFW is implemented/architected can help Circumvention tool designers to have a realistic view of national firewall capabilities and therefore help them design tools that are sustainable and practical. </a:t>
            </a:r>
          </a:p>
          <a:p>
            <a:pPr marL="457200" lvl="0" indent="-228600" rtl="0">
              <a:spcBef>
                <a:spcPts val="0"/>
              </a:spcBef>
            </a:pPr>
            <a:r>
              <a:rPr lang="en"/>
              <a:t>We focus on Tor because there has been an interesting decade long arms race between Tor and GFW. Let me give you an overview which covers a necessary background to understand our work.</a:t>
            </a:r>
          </a:p>
          <a:p>
            <a:pPr lvl="0">
              <a:spcBef>
                <a:spcPts val="0"/>
              </a:spcBef>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Shape 22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0" name="Shape 23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304800" rtl="0">
              <a:lnSpc>
                <a:spcPct val="115000"/>
              </a:lnSpc>
              <a:spcBef>
                <a:spcPts val="0"/>
              </a:spcBef>
              <a:spcAft>
                <a:spcPts val="1600"/>
              </a:spcAft>
              <a:buClr>
                <a:srgbClr val="000000"/>
              </a:buClr>
              <a:buSzPct val="100000"/>
            </a:pPr>
            <a:r>
              <a:rPr lang="en" sz="1200"/>
              <a:t>When Tor network gained puplarity.</a:t>
            </a:r>
          </a:p>
          <a:p>
            <a:pPr marL="457200" lvl="0" indent="-304800" rtl="0">
              <a:lnSpc>
                <a:spcPct val="115000"/>
              </a:lnSpc>
              <a:spcBef>
                <a:spcPts val="0"/>
              </a:spcBef>
              <a:spcAft>
                <a:spcPts val="1600"/>
              </a:spcAft>
              <a:buClr>
                <a:srgbClr val="000000"/>
              </a:buClr>
              <a:buSzPct val="100000"/>
            </a:pPr>
            <a:r>
              <a:rPr lang="en" sz="1200"/>
              <a:t>When GFW realized more than thousands citizens are circumvention their censorship using Tor public network, they went after Tor. They basically download all the relays and block them all. </a:t>
            </a:r>
          </a:p>
          <a:p>
            <a:pPr lvl="0" rtl="0">
              <a:lnSpc>
                <a:spcPct val="115000"/>
              </a:lnSpc>
              <a:spcBef>
                <a:spcPts val="0"/>
              </a:spcBef>
              <a:spcAft>
                <a:spcPts val="1600"/>
              </a:spcAft>
              <a:buNone/>
            </a:pPr>
            <a:endParaRPr sz="120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Shape 24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1" name="Shape 24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304800" rtl="0">
              <a:lnSpc>
                <a:spcPct val="115000"/>
              </a:lnSpc>
              <a:spcBef>
                <a:spcPts val="0"/>
              </a:spcBef>
              <a:spcAft>
                <a:spcPts val="1600"/>
              </a:spcAft>
              <a:buClr>
                <a:srgbClr val="000000"/>
              </a:buClr>
              <a:buSzPct val="100000"/>
            </a:pPr>
            <a:r>
              <a:rPr lang="en" sz="1200"/>
              <a:t>When GFW realized more than thousands citizens are circumvention their censorship using Tor public network, they went after Tor. They basically download all the relays and block them all. </a:t>
            </a:r>
          </a:p>
          <a:p>
            <a:pPr lvl="0" rtl="0">
              <a:lnSpc>
                <a:spcPct val="115000"/>
              </a:lnSpc>
              <a:spcBef>
                <a:spcPts val="0"/>
              </a:spcBef>
              <a:spcAft>
                <a:spcPts val="1600"/>
              </a:spcAft>
              <a:buNone/>
            </a:pPr>
            <a:endParaRPr sz="120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Shape 25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4" name="Shape 25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304800" rtl="0">
              <a:lnSpc>
                <a:spcPct val="115000"/>
              </a:lnSpc>
              <a:spcBef>
                <a:spcPts val="0"/>
              </a:spcBef>
              <a:spcAft>
                <a:spcPts val="1600"/>
              </a:spcAft>
              <a:buSzPct val="100000"/>
            </a:pPr>
            <a:r>
              <a:rPr lang="en" sz="1200"/>
              <a:t>To deal with this issue, Tor developers came up with the idea of Tor Bridge DB, that is a list of Tor relays that are not publicly available therefore no government can EASILY find them and blacklist them.</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Shape 26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9" name="Shape 26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304800" rtl="0">
              <a:lnSpc>
                <a:spcPct val="115000"/>
              </a:lnSpc>
              <a:spcBef>
                <a:spcPts val="0"/>
              </a:spcBef>
              <a:spcAft>
                <a:spcPts val="1600"/>
              </a:spcAft>
              <a:buClr>
                <a:schemeClr val="dk1"/>
              </a:buClr>
              <a:buSzPct val="100000"/>
            </a:pPr>
            <a:r>
              <a:rPr lang="en" sz="1200">
                <a:solidFill>
                  <a:schemeClr val="dk1"/>
                </a:solidFill>
              </a:rPr>
              <a:t>Soon after GFW realized that instead of searching for all the relays(proxy servers) they can watch for them by monitoring their citizen’s traffic, So they added DPI box to their infrastructure specifically to detect Tor traffic using fingerprinting.</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Shape 28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6" name="Shape 28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304800" rtl="0">
              <a:lnSpc>
                <a:spcPct val="115000"/>
              </a:lnSpc>
              <a:spcBef>
                <a:spcPts val="0"/>
              </a:spcBef>
              <a:spcAft>
                <a:spcPts val="1600"/>
              </a:spcAft>
              <a:buClr>
                <a:srgbClr val="000000"/>
              </a:buClr>
              <a:buSzPct val="100000"/>
            </a:pPr>
            <a:r>
              <a:rPr lang="en" sz="1200"/>
              <a:t>As it turns out, Fingerprinting Tor TLS handshake is not a big deal. First, as you all know, TLS handshake is unencrypted and second  Tor TLS handshake has some peculiarities that make it easy to fingerprint. </a:t>
            </a:r>
          </a:p>
          <a:p>
            <a:pPr lvl="0">
              <a:lnSpc>
                <a:spcPct val="115000"/>
              </a:lnSpc>
              <a:spcBef>
                <a:spcPts val="0"/>
              </a:spcBef>
              <a:spcAft>
                <a:spcPts val="1600"/>
              </a:spcAft>
              <a:buNone/>
            </a:pPr>
            <a:endParaRPr sz="120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Shape 29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3" name="Shape 29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304800" rtl="0">
              <a:lnSpc>
                <a:spcPct val="115000"/>
              </a:lnSpc>
              <a:spcBef>
                <a:spcPts val="0"/>
              </a:spcBef>
              <a:spcAft>
                <a:spcPts val="1600"/>
              </a:spcAft>
              <a:buClr>
                <a:srgbClr val="000000"/>
              </a:buClr>
              <a:buSzPct val="100000"/>
            </a:pPr>
            <a:r>
              <a:rPr lang="en" sz="1200"/>
              <a:t>At first tor project tried to adapt it to look like Firefox talking to apache server.</a:t>
            </a:r>
          </a:p>
          <a:p>
            <a:pPr marL="457200" lvl="0" indent="-304800" rtl="0">
              <a:lnSpc>
                <a:spcPct val="115000"/>
              </a:lnSpc>
              <a:spcBef>
                <a:spcPts val="0"/>
              </a:spcBef>
              <a:spcAft>
                <a:spcPts val="1600"/>
              </a:spcAft>
              <a:buClr>
                <a:srgbClr val="000000"/>
              </a:buClr>
              <a:buSzPct val="100000"/>
            </a:pPr>
            <a:r>
              <a:rPr lang="en" sz="1200"/>
              <a:t>Tor developers realized this and thus fix this problem by obfuscating Tor traffic to make it less conspicuous.They came up with the concept of pluggable transport which its goal is to wrap the tor traffic in another layer so DPI cannot detect it. </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
        <p:cNvGrpSpPr/>
        <p:nvPr/>
      </p:nvGrpSpPr>
      <p:grpSpPr>
        <a:xfrm>
          <a:off x="0" y="0"/>
          <a:ext cx="0" cy="0"/>
          <a:chOff x="0" y="0"/>
          <a:chExt cx="0" cy="0"/>
        </a:xfrm>
      </p:grpSpPr>
      <p:sp>
        <p:nvSpPr>
          <p:cNvPr id="44" name="Shape 4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5" name="Shape 4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
              <a:t>Examples of Web censorship across the globe continuously pop up in the news, as recently as a week ago. Unfortunately, our knowledge of these events both begins and ends with anecdotes.</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Shape 31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2" name="Shape 31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304800" rtl="0">
              <a:lnSpc>
                <a:spcPct val="115000"/>
              </a:lnSpc>
              <a:spcBef>
                <a:spcPts val="0"/>
              </a:spcBef>
              <a:spcAft>
                <a:spcPts val="1600"/>
              </a:spcAft>
              <a:buSzPct val="100000"/>
            </a:pPr>
            <a:r>
              <a:rPr lang="en" sz="1200"/>
              <a:t>The first pulggable transport was called obfs 2 and basically obfuscates Tor traffic to looks like a uniformly random byte stream. However, it is implemented in a way that by looking at the first 20 bytes , GFW can detect Tor traffic with high confidence.</a:t>
            </a:r>
          </a:p>
          <a:p>
            <a:pPr marL="457200" lvl="0" indent="-304800" rtl="0">
              <a:lnSpc>
                <a:spcPct val="115000"/>
              </a:lnSpc>
              <a:spcBef>
                <a:spcPts val="0"/>
              </a:spcBef>
              <a:spcAft>
                <a:spcPts val="1600"/>
              </a:spcAft>
              <a:buClr>
                <a:srgbClr val="000000"/>
              </a:buClr>
              <a:buSzPct val="100000"/>
            </a:pPr>
            <a:r>
              <a:rPr lang="en" sz="1200"/>
              <a:t>So Tor fixed this in obfs3 which makes it harder for reliably distinguish Tor traffic. This means detecting tor traffic out of all these look like random streams would lead to lots of false positives.</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Shape 32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7" name="Shape 32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304800" rtl="0">
              <a:lnSpc>
                <a:spcPct val="115000"/>
              </a:lnSpc>
              <a:spcBef>
                <a:spcPts val="0"/>
              </a:spcBef>
              <a:spcAft>
                <a:spcPts val="1600"/>
              </a:spcAft>
              <a:buSzPct val="100000"/>
            </a:pPr>
            <a:r>
              <a:rPr lang="en" sz="1200"/>
              <a:t>The cost of false positive is much more for national firewalls, especially GFW. Because of huge number of Internet users in China any collateral damage is easily detectable.</a:t>
            </a:r>
          </a:p>
          <a:p>
            <a:pPr marL="457200" lvl="0" indent="-304800" rtl="0">
              <a:lnSpc>
                <a:spcPct val="115000"/>
              </a:lnSpc>
              <a:spcBef>
                <a:spcPts val="0"/>
              </a:spcBef>
              <a:spcAft>
                <a:spcPts val="1600"/>
              </a:spcAft>
              <a:buClr>
                <a:srgbClr val="000000"/>
              </a:buClr>
              <a:buSzPct val="100000"/>
            </a:pPr>
            <a:r>
              <a:rPr lang="en" sz="1200"/>
              <a:t>However, GFW dealt with this probabilistic detection in a smart way, they added active probing to complement their DPI. </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Shape 41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12" name="Shape 41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304800" rtl="0">
              <a:spcBef>
                <a:spcPts val="0"/>
              </a:spcBef>
              <a:buSzPct val="100000"/>
            </a:pPr>
            <a:r>
              <a:rPr lang="en" sz="1200"/>
              <a:t>First GFWs monitor network traffic, and use the DPI to detect suspicious traffic, then they active probe the server by speaking the protocol to verify suspicion if they succeed in establishing the protocol handshake, they block the server</a:t>
            </a:r>
          </a:p>
          <a:p>
            <a:pPr lvl="0" rtl="0">
              <a:spcBef>
                <a:spcPts val="0"/>
              </a:spcBef>
              <a:buNone/>
            </a:pPr>
            <a:endParaRPr sz="1200"/>
          </a:p>
          <a:p>
            <a:pPr marL="457200" lvl="0" indent="-304800" rtl="0">
              <a:spcBef>
                <a:spcPts val="0"/>
              </a:spcBef>
              <a:buSzPct val="100000"/>
            </a:pPr>
            <a:r>
              <a:rPr lang="en" sz="1200"/>
              <a:t>We knew very less about active probing and there where so many unanswered questions.</a:t>
            </a:r>
          </a:p>
          <a:p>
            <a:pPr lvl="0" rtl="0">
              <a:spcBef>
                <a:spcPts val="0"/>
              </a:spcBef>
              <a:buNone/>
            </a:pPr>
            <a:r>
              <a:rPr lang="en" sz="1200"/>
              <a:t>They lunch a short live probe and speak the protop</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
        <p:cNvGrpSpPr/>
        <p:nvPr/>
      </p:nvGrpSpPr>
      <p:grpSpPr>
        <a:xfrm>
          <a:off x="0" y="0"/>
          <a:ext cx="0" cy="0"/>
          <a:chOff x="0" y="0"/>
          <a:chExt cx="0" cy="0"/>
        </a:xfrm>
      </p:grpSpPr>
      <p:sp>
        <p:nvSpPr>
          <p:cNvPr id="434" name="Shape 43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35" name="Shape 43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304800" rtl="0">
              <a:lnSpc>
                <a:spcPct val="115000"/>
              </a:lnSpc>
              <a:spcBef>
                <a:spcPts val="0"/>
              </a:spcBef>
              <a:spcAft>
                <a:spcPts val="1600"/>
              </a:spcAft>
              <a:buClr>
                <a:srgbClr val="000000"/>
              </a:buClr>
              <a:buSzPct val="100000"/>
            </a:pPr>
            <a:r>
              <a:rPr lang="en" sz="1200"/>
              <a:t>Tor developers realized this and thus fix this problem by obfuscating Tor traffic to make it less conspicuous.They came up with the concept of pluggable transport which its goal is to wrap the tor traffic in another layer so DPI cannot detect it. </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Shape 45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56" name="Shape 45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lvl="0" indent="0" rtl="0">
              <a:lnSpc>
                <a:spcPct val="100000"/>
              </a:lnSpc>
              <a:spcBef>
                <a:spcPts val="0"/>
              </a:spcBef>
              <a:spcAft>
                <a:spcPts val="1600"/>
              </a:spcAft>
              <a:buNone/>
            </a:pPr>
            <a:r>
              <a:rPr lang="en" sz="1200"/>
              <a:t>We soon found out that beside the two blog posts and Philipp’s FOCI paper that provide evidence on this phenomena. There are no other works.</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Shape 46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63" name="Shape 46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Clr>
                <a:schemeClr val="dk1"/>
              </a:buClr>
              <a:buSzPct val="100000"/>
              <a:buFont typeface="Arial"/>
              <a:buNone/>
            </a:pPr>
            <a:r>
              <a:rPr lang="en"/>
              <a:t>Given the questions the most natural way to answer them is to check what a Chinese user does and experiences and because previous studies suggested users in different ISPs being treated differently in China, we acquired VPS in both CERNET and UNICOMM, the biggest ISP in china. We installed private bridges (Tor vanilla, obfs2, and obfs3) using amazon EC2. Then for 3 months we regularly every five minutes connect from our clients to the bridges. We called this dataset a shadow dataset. </a:t>
            </a:r>
          </a:p>
          <a:p>
            <a:pPr lvl="0" rtl="0">
              <a:spcBef>
                <a:spcPts val="0"/>
              </a:spcBef>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
        <p:cNvGrpSpPr/>
        <p:nvPr/>
      </p:nvGrpSpPr>
      <p:grpSpPr>
        <a:xfrm>
          <a:off x="0" y="0"/>
          <a:ext cx="0" cy="0"/>
          <a:chOff x="0" y="0"/>
          <a:chExt cx="0" cy="0"/>
        </a:xfrm>
      </p:grpSpPr>
      <p:sp>
        <p:nvSpPr>
          <p:cNvPr id="498" name="Shape 4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99" name="Shape 49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Clr>
                <a:schemeClr val="dk1"/>
              </a:buClr>
              <a:buSzPct val="100000"/>
              <a:buFont typeface="Arial"/>
              <a:buNone/>
            </a:pPr>
            <a:r>
              <a:rPr lang="en">
                <a:solidFill>
                  <a:schemeClr val="dk1"/>
                </a:solidFill>
              </a:rPr>
              <a:t>This dataset answered to some questions we had but not all, so we designed another experiments with the goal of attracting was many active probers. Previous studies showed that GFW is only blocking Tor ORPort so if we run another series on other ports it is accessible. We used this property for our benefit, we forwarded 600 ephermal ports to ORport, so in the eye of the censor our client in China is establishing connection to more than 600 Tor bridges. This experiment lasted 2 hours and we call this dataset a sybil dataset.</a:t>
            </a:r>
          </a:p>
          <a:p>
            <a:pPr lvl="0" rtl="0">
              <a:spcBef>
                <a:spcPts val="0"/>
              </a:spcBef>
              <a:buClr>
                <a:schemeClr val="dk1"/>
              </a:buClr>
              <a:buSzPct val="100000"/>
              <a:buFont typeface="Arial"/>
              <a:buNone/>
            </a:pPr>
            <a:endParaRPr>
              <a:solidFill>
                <a:schemeClr val="dk1"/>
              </a:solidFill>
            </a:endParaRPr>
          </a:p>
          <a:p>
            <a:pPr lvl="0" rtl="0">
              <a:spcBef>
                <a:spcPts val="0"/>
              </a:spcBef>
              <a:buClr>
                <a:schemeClr val="dk1"/>
              </a:buClr>
              <a:buSzPct val="100000"/>
              <a:buFont typeface="Arial"/>
              <a:buNone/>
            </a:pPr>
            <a:endParaRPr/>
          </a:p>
          <a:p>
            <a:pPr lvl="0" rtl="0">
              <a:spcBef>
                <a:spcPts val="0"/>
              </a:spcBef>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2"/>
        <p:cNvGrpSpPr/>
        <p:nvPr/>
      </p:nvGrpSpPr>
      <p:grpSpPr>
        <a:xfrm>
          <a:off x="0" y="0"/>
          <a:ext cx="0" cy="0"/>
          <a:chOff x="0" y="0"/>
          <a:chExt cx="0" cy="0"/>
        </a:xfrm>
      </p:grpSpPr>
      <p:sp>
        <p:nvSpPr>
          <p:cNvPr id="523" name="Shape 52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4" name="Shape 52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Clr>
                <a:schemeClr val="dk1"/>
              </a:buClr>
              <a:buSzPct val="100000"/>
              <a:buFont typeface="Arial"/>
              <a:buNone/>
            </a:pPr>
            <a:r>
              <a:rPr lang="en">
                <a:solidFill>
                  <a:schemeClr val="dk1"/>
                </a:solidFill>
              </a:rPr>
              <a:t>We also used David’s 5 years server application logs in order to answer to questions such as when active probing might started. He has been running Tor bridges in the background but he doesn’t have pcaps for Tor port.</a:t>
            </a:r>
          </a:p>
          <a:p>
            <a:pPr lvl="0" rtl="0">
              <a:spcBef>
                <a:spcPts val="0"/>
              </a:spcBef>
              <a:buClr>
                <a:schemeClr val="dk1"/>
              </a:buClr>
              <a:buSzPct val="100000"/>
              <a:buFont typeface="Arial"/>
              <a:buNone/>
            </a:pPr>
            <a:endParaRPr/>
          </a:p>
          <a:p>
            <a:pPr lvl="0" rtl="0">
              <a:spcBef>
                <a:spcPts val="0"/>
              </a:spcBef>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4"/>
        <p:cNvGrpSpPr/>
        <p:nvPr/>
      </p:nvGrpSpPr>
      <p:grpSpPr>
        <a:xfrm>
          <a:off x="0" y="0"/>
          <a:ext cx="0" cy="0"/>
          <a:chOff x="0" y="0"/>
          <a:chExt cx="0" cy="0"/>
        </a:xfrm>
      </p:grpSpPr>
      <p:sp>
        <p:nvSpPr>
          <p:cNvPr id="535" name="Shape 53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36" name="Shape 53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Clr>
                <a:schemeClr val="dk1"/>
              </a:buClr>
              <a:buSzPct val="100000"/>
              <a:buFont typeface="Arial"/>
              <a:buNone/>
            </a:pPr>
            <a:r>
              <a:rPr lang="en">
                <a:solidFill>
                  <a:schemeClr val="dk1"/>
                </a:solidFill>
              </a:rPr>
              <a:t>We also used David’s 5 years server application logs in order to answer to questions such as when active probing might started. He has been running Tor bridges in the background but he doesn’t have pcaps for Tor port.</a:t>
            </a:r>
          </a:p>
          <a:p>
            <a:pPr lvl="0" rtl="0">
              <a:spcBef>
                <a:spcPts val="0"/>
              </a:spcBef>
              <a:buClr>
                <a:schemeClr val="dk1"/>
              </a:buClr>
              <a:buSzPct val="100000"/>
              <a:buFont typeface="Arial"/>
              <a:buNone/>
            </a:pPr>
            <a:endParaRPr/>
          </a:p>
          <a:p>
            <a:pPr lvl="0" rtl="0">
              <a:spcBef>
                <a:spcPts val="0"/>
              </a:spcBef>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4"/>
        <p:cNvGrpSpPr/>
        <p:nvPr/>
      </p:nvGrpSpPr>
      <p:grpSpPr>
        <a:xfrm>
          <a:off x="0" y="0"/>
          <a:ext cx="0" cy="0"/>
          <a:chOff x="0" y="0"/>
          <a:chExt cx="0" cy="0"/>
        </a:xfrm>
      </p:grpSpPr>
      <p:sp>
        <p:nvSpPr>
          <p:cNvPr id="605" name="Shape 60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06" name="Shape 60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304800" rtl="0">
              <a:spcBef>
                <a:spcPts val="0"/>
              </a:spcBef>
              <a:buSzPct val="100000"/>
            </a:pPr>
            <a:r>
              <a:rPr lang="en" sz="1200" dirty="0"/>
              <a:t>Well I am sure you are excited to know how we differentiate propers from </a:t>
            </a:r>
            <a:r>
              <a:rPr lang="en-US" sz="1200" dirty="0" smtClean="0"/>
              <a:t>genuine </a:t>
            </a:r>
            <a:r>
              <a:rPr lang="en" sz="1200" dirty="0" smtClean="0"/>
              <a:t>clients</a:t>
            </a:r>
            <a:r>
              <a:rPr lang="en" sz="1200" dirty="0"/>
              <a:t>,</a:t>
            </a:r>
          </a:p>
          <a:p>
            <a:pPr lvl="0" rtl="0">
              <a:spcBef>
                <a:spcPts val="0"/>
              </a:spcBef>
              <a:buNone/>
            </a:pPr>
            <a:endParaRPr sz="1200" dirty="0"/>
          </a:p>
          <a:p>
            <a:pPr marL="457200" lvl="0" indent="-304800" rtl="0">
              <a:spcBef>
                <a:spcPts val="0"/>
              </a:spcBef>
              <a:buSzPct val="100000"/>
            </a:pPr>
            <a:r>
              <a:rPr lang="en" sz="1200" dirty="0"/>
              <a:t>Guess what, we fingerprint the probers. </a:t>
            </a:r>
          </a:p>
          <a:p>
            <a:pPr marL="457200" lvl="0" indent="-304800" rtl="0">
              <a:spcBef>
                <a:spcPts val="0"/>
              </a:spcBef>
              <a:buSzPct val="100000"/>
            </a:pPr>
            <a:r>
              <a:rPr lang="en" sz="1200" dirty="0"/>
              <a:t>We carefully looked into pacp files and search for patterns layer by layer. Starting by IP layer. Previous research on GFW showed TTL for packets from GFW are weird and limited between 45,51. We observed the same thing for the active probers.</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Shape 6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67" name="Shape 6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
              <a:t>We’d like to move beyond that. For any instance of censorship, researchers hope to learn four things: What is censored, Where it’s censored, When it was censored, and How it’s being censored. For example, in one persistent example, YouTube has been blocked in Pakistan since September of 2012. It’s often enforced via DNS injection to show users a block page like this one.</a:t>
            </a: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8"/>
        <p:cNvGrpSpPr/>
        <p:nvPr/>
      </p:nvGrpSpPr>
      <p:grpSpPr>
        <a:xfrm>
          <a:off x="0" y="0"/>
          <a:ext cx="0" cy="0"/>
          <a:chOff x="0" y="0"/>
          <a:chExt cx="0" cy="0"/>
        </a:xfrm>
      </p:grpSpPr>
      <p:sp>
        <p:nvSpPr>
          <p:cNvPr id="619" name="Shape 6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20" name="Shape 62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Clr>
                <a:schemeClr val="dk1"/>
              </a:buClr>
              <a:buSzPct val="100000"/>
              <a:buFont typeface="Arial"/>
              <a:buNone/>
            </a:pPr>
            <a:r>
              <a:rPr lang="en"/>
              <a:t>now that we know how GFW finds this proxy servers, and we collected all these cool datasets. what did we learn?</a:t>
            </a:r>
          </a:p>
          <a:p>
            <a:pPr lvl="0" rtl="0">
              <a:spcBef>
                <a:spcPts val="0"/>
              </a:spcBef>
              <a:buClr>
                <a:schemeClr val="dk1"/>
              </a:buClr>
              <a:buSzPct val="100000"/>
              <a:buFont typeface="Arial"/>
              <a:buNone/>
            </a:pPr>
            <a:endParaRPr/>
          </a:p>
          <a:p>
            <a:pPr lvl="0" rtl="0">
              <a:spcBef>
                <a:spcPts val="0"/>
              </a:spcBef>
              <a:buClr>
                <a:schemeClr val="dk1"/>
              </a:buClr>
              <a:buSzPct val="100000"/>
              <a:buFont typeface="Arial"/>
              <a:buNone/>
            </a:pPr>
            <a:r>
              <a:rPr lang="en"/>
              <a:t>Using these 3 datasets, we learned that GFW rarely use same IP for active probing. We found more than 16000 IPs unique IP addresses which belonged to more than 250 subnets in china. That means we cannot just block the list of active probers to protect  discover of our proxy servers. In details we found 158 active prober IPs in shadow datasets from 6 EC2 bridges over 3 months, we found more than 1000 IPs in sybil dataset that was running less than 2 hours and more than 14000 in logs.</a:t>
            </a:r>
          </a:p>
          <a:p>
            <a:pPr lvl="0" rtl="0">
              <a:spcBef>
                <a:spcPts val="0"/>
              </a:spcBef>
              <a:buNone/>
            </a:pPr>
            <a:endParaRPr/>
          </a:p>
          <a:p>
            <a:pPr marL="914400" lvl="1" indent="-330200" rtl="0">
              <a:lnSpc>
                <a:spcPct val="150000"/>
              </a:lnSpc>
              <a:spcBef>
                <a:spcPts val="0"/>
              </a:spcBef>
              <a:spcAft>
                <a:spcPts val="1600"/>
              </a:spcAft>
              <a:buClr>
                <a:schemeClr val="dk2"/>
              </a:buClr>
              <a:buSzPct val="100000"/>
              <a:buFont typeface="Average"/>
            </a:pPr>
            <a:r>
              <a:rPr lang="en" sz="1600" b="1">
                <a:solidFill>
                  <a:schemeClr val="dk2"/>
                </a:solidFill>
                <a:latin typeface="Average"/>
                <a:ea typeface="Average"/>
                <a:cs typeface="Average"/>
                <a:sym typeface="Average"/>
              </a:rPr>
              <a:t>158</a:t>
            </a:r>
            <a:r>
              <a:rPr lang="en" sz="1600">
                <a:solidFill>
                  <a:schemeClr val="dk2"/>
                </a:solidFill>
                <a:latin typeface="Average"/>
                <a:ea typeface="Average"/>
                <a:cs typeface="Average"/>
                <a:sym typeface="Average"/>
              </a:rPr>
              <a:t> IP addresses in the Shadow dataset → </a:t>
            </a:r>
            <a:r>
              <a:rPr lang="en" sz="1600" b="1">
                <a:solidFill>
                  <a:srgbClr val="980000"/>
                </a:solidFill>
                <a:latin typeface="Average"/>
                <a:ea typeface="Average"/>
                <a:cs typeface="Average"/>
                <a:sym typeface="Average"/>
              </a:rPr>
              <a:t>During 3 months</a:t>
            </a:r>
          </a:p>
          <a:p>
            <a:pPr marL="914400" lvl="1" indent="-330200" rtl="0">
              <a:lnSpc>
                <a:spcPct val="150000"/>
              </a:lnSpc>
              <a:spcBef>
                <a:spcPts val="0"/>
              </a:spcBef>
              <a:spcAft>
                <a:spcPts val="1600"/>
              </a:spcAft>
              <a:buClr>
                <a:schemeClr val="dk2"/>
              </a:buClr>
              <a:buSzPct val="100000"/>
              <a:buFont typeface="Average"/>
            </a:pPr>
            <a:r>
              <a:rPr lang="en" sz="1600" b="1">
                <a:solidFill>
                  <a:schemeClr val="dk2"/>
                </a:solidFill>
                <a:latin typeface="Average"/>
                <a:ea typeface="Average"/>
                <a:cs typeface="Average"/>
                <a:sym typeface="Average"/>
              </a:rPr>
              <a:t>1,182</a:t>
            </a:r>
            <a:r>
              <a:rPr lang="en" sz="1600">
                <a:solidFill>
                  <a:schemeClr val="dk2"/>
                </a:solidFill>
                <a:latin typeface="Average"/>
                <a:ea typeface="Average"/>
                <a:cs typeface="Average"/>
                <a:sym typeface="Average"/>
              </a:rPr>
              <a:t> in the Sybil  →</a:t>
            </a:r>
            <a:r>
              <a:rPr lang="en" sz="1600">
                <a:solidFill>
                  <a:srgbClr val="980000"/>
                </a:solidFill>
                <a:latin typeface="Average"/>
                <a:ea typeface="Average"/>
                <a:cs typeface="Average"/>
                <a:sym typeface="Average"/>
              </a:rPr>
              <a:t> </a:t>
            </a:r>
            <a:r>
              <a:rPr lang="en" sz="1600" b="1">
                <a:solidFill>
                  <a:srgbClr val="980000"/>
                </a:solidFill>
                <a:latin typeface="Average"/>
                <a:ea typeface="Average"/>
                <a:cs typeface="Average"/>
                <a:sym typeface="Average"/>
              </a:rPr>
              <a:t>Only in 22 hours</a:t>
            </a:r>
          </a:p>
          <a:p>
            <a:pPr marL="914400" lvl="1" indent="-330200" rtl="0">
              <a:lnSpc>
                <a:spcPct val="150000"/>
              </a:lnSpc>
              <a:spcBef>
                <a:spcPts val="0"/>
              </a:spcBef>
              <a:spcAft>
                <a:spcPts val="1600"/>
              </a:spcAft>
              <a:buClr>
                <a:schemeClr val="dk2"/>
              </a:buClr>
              <a:buSzPct val="100000"/>
              <a:buFont typeface="Average"/>
            </a:pPr>
            <a:r>
              <a:rPr lang="en" sz="1600" b="1">
                <a:solidFill>
                  <a:schemeClr val="dk2"/>
                </a:solidFill>
                <a:latin typeface="Average"/>
                <a:ea typeface="Average"/>
                <a:cs typeface="Average"/>
                <a:sym typeface="Average"/>
              </a:rPr>
              <a:t>14,912</a:t>
            </a:r>
            <a:r>
              <a:rPr lang="en" sz="1600">
                <a:solidFill>
                  <a:schemeClr val="dk2"/>
                </a:solidFill>
                <a:latin typeface="Average"/>
                <a:ea typeface="Average"/>
                <a:cs typeface="Average"/>
                <a:sym typeface="Average"/>
              </a:rPr>
              <a:t> in the Log  →  </a:t>
            </a:r>
            <a:r>
              <a:rPr lang="en" sz="1600" b="1">
                <a:solidFill>
                  <a:srgbClr val="980000"/>
                </a:solidFill>
                <a:latin typeface="Average"/>
                <a:ea typeface="Average"/>
                <a:cs typeface="Average"/>
                <a:sym typeface="Average"/>
              </a:rPr>
              <a:t>Over the past 5 years</a:t>
            </a:r>
          </a:p>
          <a:p>
            <a:pPr marL="914400" lvl="1" indent="-330200" rtl="0">
              <a:lnSpc>
                <a:spcPct val="150000"/>
              </a:lnSpc>
              <a:spcBef>
                <a:spcPts val="0"/>
              </a:spcBef>
              <a:spcAft>
                <a:spcPts val="1600"/>
              </a:spcAft>
              <a:buClr>
                <a:schemeClr val="dk2"/>
              </a:buClr>
              <a:buSzPct val="100000"/>
              <a:buFont typeface="Average"/>
            </a:pPr>
            <a:r>
              <a:rPr lang="en" sz="1600">
                <a:solidFill>
                  <a:schemeClr val="dk2"/>
                </a:solidFill>
                <a:latin typeface="Average"/>
                <a:ea typeface="Average"/>
                <a:cs typeface="Average"/>
                <a:sym typeface="Average"/>
              </a:rPr>
              <a:t>111 of the addresses appear in two of the three datasets</a:t>
            </a:r>
          </a:p>
          <a:p>
            <a:pPr marL="914400" lvl="1" indent="-330200" rtl="0">
              <a:lnSpc>
                <a:spcPct val="150000"/>
              </a:lnSpc>
              <a:spcBef>
                <a:spcPts val="0"/>
              </a:spcBef>
              <a:spcAft>
                <a:spcPts val="1600"/>
              </a:spcAft>
              <a:buClr>
                <a:schemeClr val="dk2"/>
              </a:buClr>
              <a:buSzPct val="100000"/>
              <a:buFont typeface="Average"/>
            </a:pPr>
            <a:r>
              <a:rPr lang="en" sz="1600">
                <a:solidFill>
                  <a:schemeClr val="dk2"/>
                </a:solidFill>
                <a:latin typeface="Average"/>
                <a:ea typeface="Average"/>
                <a:cs typeface="Average"/>
                <a:sym typeface="Average"/>
              </a:rPr>
              <a:t>Just one—— appears in all three</a:t>
            </a:r>
          </a:p>
          <a:p>
            <a:pPr lvl="0">
              <a:spcBef>
                <a:spcPts val="0"/>
              </a:spcBef>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9"/>
        <p:cNvGrpSpPr/>
        <p:nvPr/>
      </p:nvGrpSpPr>
      <p:grpSpPr>
        <a:xfrm>
          <a:off x="0" y="0"/>
          <a:ext cx="0" cy="0"/>
          <a:chOff x="0" y="0"/>
          <a:chExt cx="0" cy="0"/>
        </a:xfrm>
      </p:grpSpPr>
      <p:sp>
        <p:nvSpPr>
          <p:cNvPr id="650" name="Shape 65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51" name="Shape 65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t>how do we define probes?</a:t>
            </a:r>
          </a:p>
          <a:p>
            <a:pPr lvl="0" rtl="0">
              <a:spcBef>
                <a:spcPts val="0"/>
              </a:spcBef>
              <a:buNone/>
            </a:pPr>
            <a:endParaRPr/>
          </a:p>
          <a:p>
            <a:pPr lvl="0" rtl="0">
              <a:spcBef>
                <a:spcPts val="0"/>
              </a:spcBef>
              <a:buNone/>
            </a:pPr>
            <a:r>
              <a:rPr lang="en"/>
              <a:t>first, where are all these probes coming from? they are all from china, but what’s their IP addresses?</a:t>
            </a:r>
          </a:p>
          <a:p>
            <a:pPr lvl="0" rtl="0">
              <a:spcBef>
                <a:spcPts val="0"/>
              </a:spcBef>
              <a:buNone/>
            </a:pPr>
            <a:r>
              <a:rPr lang="en"/>
              <a:t>if we know their addresses, we could just blacklist them, right?</a:t>
            </a:r>
          </a:p>
          <a:p>
            <a:pPr lvl="0" rtl="0">
              <a:spcBef>
                <a:spcPts val="0"/>
              </a:spcBef>
              <a:buNone/>
            </a:pPr>
            <a:endParaRPr/>
          </a:p>
          <a:p>
            <a:pPr lvl="0" rtl="0">
              <a:spcBef>
                <a:spcPts val="0"/>
              </a:spcBef>
              <a:buNone/>
            </a:pPr>
            <a:r>
              <a:rPr lang="en"/>
              <a:t>came up with heuristics to extract probes from our dataset.</a:t>
            </a: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2"/>
        <p:cNvGrpSpPr/>
        <p:nvPr/>
      </p:nvGrpSpPr>
      <p:grpSpPr>
        <a:xfrm>
          <a:off x="0" y="0"/>
          <a:ext cx="0" cy="0"/>
          <a:chOff x="0" y="0"/>
          <a:chExt cx="0" cy="0"/>
        </a:xfrm>
      </p:grpSpPr>
      <p:sp>
        <p:nvSpPr>
          <p:cNvPr id="673" name="Shape 67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74" name="Shape 67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sz="1200">
              <a:solidFill>
                <a:schemeClr val="dk1"/>
              </a:solidFill>
            </a:endParaRPr>
          </a:p>
          <a:p>
            <a:pPr marL="457200" lvl="0" indent="-304800" rtl="0">
              <a:spcBef>
                <a:spcPts val="0"/>
              </a:spcBef>
              <a:buClr>
                <a:schemeClr val="dk1"/>
              </a:buClr>
              <a:buSzPct val="100000"/>
            </a:pPr>
            <a:r>
              <a:rPr lang="en" sz="1200">
                <a:solidFill>
                  <a:schemeClr val="dk1"/>
                </a:solidFill>
              </a:rPr>
              <a:t>We found more interesting stuff at TCP layer especially among TCP time stamp values. </a:t>
            </a:r>
            <a:br>
              <a:rPr lang="en" sz="1200">
                <a:solidFill>
                  <a:schemeClr val="dk1"/>
                </a:solidFill>
              </a:rPr>
            </a:br>
            <a:r>
              <a:rPr lang="en" sz="1200">
                <a:solidFill>
                  <a:schemeClr val="dk1"/>
                </a:solidFill>
              </a:rPr>
              <a:t>We plot the TCP TSval values for all our probers from our datasets. The TSval intecepts suggest there are handful physical probing systems with different system uptime…</a:t>
            </a:r>
          </a:p>
          <a:p>
            <a:pPr marL="457200" lvl="0" indent="-304800" rtl="0">
              <a:spcBef>
                <a:spcPts val="0"/>
              </a:spcBef>
              <a:buClr>
                <a:schemeClr val="dk1"/>
              </a:buClr>
              <a:buSzPct val="100000"/>
            </a:pPr>
            <a:r>
              <a:rPr lang="en" sz="1200">
                <a:solidFill>
                  <a:schemeClr val="dk1"/>
                </a:solidFill>
              </a:rPr>
              <a:t>Handful liner pattern</a:t>
            </a: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p:cNvGrpSpPr/>
        <p:nvPr/>
      </p:nvGrpSpPr>
      <p:grpSpPr>
        <a:xfrm>
          <a:off x="0" y="0"/>
          <a:ext cx="0" cy="0"/>
          <a:chOff x="0" y="0"/>
          <a:chExt cx="0" cy="0"/>
        </a:xfrm>
      </p:grpSpPr>
      <p:sp>
        <p:nvSpPr>
          <p:cNvPr id="684" name="Shape 68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5" name="Shape 68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304800" rtl="0">
              <a:lnSpc>
                <a:spcPct val="115000"/>
              </a:lnSpc>
              <a:spcBef>
                <a:spcPts val="0"/>
              </a:spcBef>
              <a:spcAft>
                <a:spcPts val="1600"/>
              </a:spcAft>
              <a:buSzPct val="100000"/>
            </a:pPr>
            <a:r>
              <a:rPr lang="en" sz="1200"/>
              <a:t>Another neat pattern at TCP layer is related to ISN values. To protect TCP connections from on path attackers, initial sequence numbers must not be guessable by an attacker. Modern operating systems use strong randomness to select ISNs. But Initial sequence numbers of SYN segments sent by probers, despite the probers coming from different IP addresses is, a clear linear pattern manifests.</a:t>
            </a:r>
          </a:p>
          <a:p>
            <a:pPr lvl="0" rtl="0">
              <a:spcBef>
                <a:spcPts val="0"/>
              </a:spcBef>
              <a:buNone/>
            </a:pPr>
            <a:endParaRPr sz="120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1"/>
        <p:cNvGrpSpPr/>
        <p:nvPr/>
      </p:nvGrpSpPr>
      <p:grpSpPr>
        <a:xfrm>
          <a:off x="0" y="0"/>
          <a:ext cx="0" cy="0"/>
          <a:chOff x="0" y="0"/>
          <a:chExt cx="0" cy="0"/>
        </a:xfrm>
      </p:grpSpPr>
      <p:sp>
        <p:nvSpPr>
          <p:cNvPr id="692" name="Shape 69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93" name="Shape 69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304800" rtl="0">
              <a:lnSpc>
                <a:spcPct val="115000"/>
              </a:lnSpc>
              <a:spcBef>
                <a:spcPts val="0"/>
              </a:spcBef>
              <a:spcAft>
                <a:spcPts val="1600"/>
              </a:spcAft>
              <a:buSzPct val="100000"/>
            </a:pPr>
            <a:r>
              <a:rPr lang="en" sz="1200"/>
              <a:t>Another neat pattern at TCP layer is related to ISN values. To protect TCP connections from on path attackers, initial sequence numbers must not be guessable by an attacker. Modern operating systems use strong randomness to select ISNs. But Initial sequence numbers of SYN segments sent by probers, despite the probers coming from different IP addresses is, a clear linear pattern manifests.</a:t>
            </a:r>
          </a:p>
          <a:p>
            <a:pPr lvl="0" rtl="0">
              <a:spcBef>
                <a:spcPts val="0"/>
              </a:spcBef>
              <a:buNone/>
            </a:pPr>
            <a:endParaRPr sz="120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0"/>
        <p:cNvGrpSpPr/>
        <p:nvPr/>
      </p:nvGrpSpPr>
      <p:grpSpPr>
        <a:xfrm>
          <a:off x="0" y="0"/>
          <a:ext cx="0" cy="0"/>
          <a:chOff x="0" y="0"/>
          <a:chExt cx="0" cy="0"/>
        </a:xfrm>
      </p:grpSpPr>
      <p:sp>
        <p:nvSpPr>
          <p:cNvPr id="701" name="Shape 70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2" name="Shape 70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304800" rtl="0">
              <a:lnSpc>
                <a:spcPct val="115000"/>
              </a:lnSpc>
              <a:spcBef>
                <a:spcPts val="0"/>
              </a:spcBef>
              <a:spcAft>
                <a:spcPts val="1600"/>
              </a:spcAft>
              <a:buSzPct val="100000"/>
            </a:pPr>
            <a:r>
              <a:rPr lang="en" sz="1200"/>
              <a:t>Another neat pattern at TCP layer is related to ISN values. To protect TCP connections from on path attackers, initial sequence numbers must not be guessable by an attacker. Modern operating systems use strong randomness to select ISNs. But Initial sequence numbers of SYN segments sent by probers, despite the probers coming from different IP addresses is, a clear linear pattern manifests.</a:t>
            </a:r>
          </a:p>
          <a:p>
            <a:pPr lvl="0" rtl="0">
              <a:spcBef>
                <a:spcPts val="0"/>
              </a:spcBef>
              <a:buNone/>
            </a:pPr>
            <a:endParaRPr sz="120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9"/>
        <p:cNvGrpSpPr/>
        <p:nvPr/>
      </p:nvGrpSpPr>
      <p:grpSpPr>
        <a:xfrm>
          <a:off x="0" y="0"/>
          <a:ext cx="0" cy="0"/>
          <a:chOff x="0" y="0"/>
          <a:chExt cx="0" cy="0"/>
        </a:xfrm>
      </p:grpSpPr>
      <p:sp>
        <p:nvSpPr>
          <p:cNvPr id="710" name="Shape 71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11" name="Shape 71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en"/>
              <a:t>Exactly the slide texts</a:t>
            </a: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2"/>
        <p:cNvGrpSpPr/>
        <p:nvPr/>
      </p:nvGrpSpPr>
      <p:grpSpPr>
        <a:xfrm>
          <a:off x="0" y="0"/>
          <a:ext cx="0" cy="0"/>
          <a:chOff x="0" y="0"/>
          <a:chExt cx="0" cy="0"/>
        </a:xfrm>
      </p:grpSpPr>
      <p:sp>
        <p:nvSpPr>
          <p:cNvPr id="723" name="Shape 72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24" name="Shape 72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304800" rtl="0">
              <a:lnSpc>
                <a:spcPct val="115000"/>
              </a:lnSpc>
              <a:spcBef>
                <a:spcPts val="0"/>
              </a:spcBef>
              <a:spcAft>
                <a:spcPts val="1600"/>
              </a:spcAft>
              <a:buClr>
                <a:srgbClr val="000000"/>
              </a:buClr>
              <a:buSzPct val="100000"/>
            </a:pPr>
            <a:r>
              <a:rPr lang="en" sz="1200"/>
              <a:t>Previous work suggested every 15 mins and GFW might have probed servers in batches, we showed active probing happens in realtime. </a:t>
            </a:r>
          </a:p>
          <a:p>
            <a:pPr marL="457200" lvl="0" indent="-304800" rtl="0">
              <a:lnSpc>
                <a:spcPct val="115000"/>
              </a:lnSpc>
              <a:spcBef>
                <a:spcPts val="0"/>
              </a:spcBef>
              <a:spcAft>
                <a:spcPts val="1600"/>
              </a:spcAft>
              <a:buClr>
                <a:srgbClr val="000000"/>
              </a:buClr>
              <a:buSzPct val="100000"/>
            </a:pPr>
            <a:r>
              <a:rPr lang="en" sz="1200"/>
              <a:t>First, 56% of all probing connections arrived after less than one second (median 552 ms). </a:t>
            </a: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4"/>
        <p:cNvGrpSpPr/>
        <p:nvPr/>
      </p:nvGrpSpPr>
      <p:grpSpPr>
        <a:xfrm>
          <a:off x="0" y="0"/>
          <a:ext cx="0" cy="0"/>
          <a:chOff x="0" y="0"/>
          <a:chExt cx="0" cy="0"/>
        </a:xfrm>
      </p:grpSpPr>
      <p:sp>
        <p:nvSpPr>
          <p:cNvPr id="755" name="Shape 75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56" name="Shape 75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914400" lvl="1" indent="-304800" rtl="0">
              <a:lnSpc>
                <a:spcPct val="150000"/>
              </a:lnSpc>
              <a:spcBef>
                <a:spcPts val="0"/>
              </a:spcBef>
              <a:spcAft>
                <a:spcPts val="1600"/>
              </a:spcAft>
              <a:buClr>
                <a:srgbClr val="000000"/>
              </a:buClr>
              <a:buSzPct val="100000"/>
              <a:buFont typeface="Arial"/>
            </a:pPr>
            <a:r>
              <a:rPr lang="en" sz="1200"/>
              <a:t>We looked at 3 months data we collected by establishing Tor handshake every 5 min from Chinese VPS to our EC2 Tor bridges.</a:t>
            </a:r>
          </a:p>
          <a:p>
            <a:pPr marL="914400" lvl="1" indent="-304800" rtl="0">
              <a:lnSpc>
                <a:spcPct val="150000"/>
              </a:lnSpc>
              <a:spcBef>
                <a:spcPts val="0"/>
              </a:spcBef>
              <a:spcAft>
                <a:spcPts val="1600"/>
              </a:spcAft>
              <a:buClr>
                <a:srgbClr val="000000"/>
              </a:buClr>
              <a:buSzPct val="100000"/>
              <a:buFont typeface="Arial"/>
            </a:pPr>
            <a:r>
              <a:rPr lang="en" sz="1200" b="1"/>
              <a:t>obfs2</a:t>
            </a:r>
            <a:r>
              <a:rPr lang="en" sz="1200"/>
              <a:t> and </a:t>
            </a:r>
            <a:r>
              <a:rPr lang="en" sz="1200" b="1"/>
              <a:t>obfs3</a:t>
            </a:r>
            <a:r>
              <a:rPr lang="en" sz="1200"/>
              <a:t> (~98%) were almost always reachable for clients</a:t>
            </a:r>
          </a:p>
          <a:p>
            <a:pPr marL="914400" lvl="1" indent="-304800" rtl="0">
              <a:lnSpc>
                <a:spcPct val="150000"/>
              </a:lnSpc>
              <a:spcBef>
                <a:spcPts val="0"/>
              </a:spcBef>
              <a:spcAft>
                <a:spcPts val="1600"/>
              </a:spcAft>
              <a:buClr>
                <a:srgbClr val="000000"/>
              </a:buClr>
              <a:buSzPct val="100000"/>
              <a:buFont typeface="Arial"/>
            </a:pPr>
            <a:r>
              <a:rPr lang="en" sz="1200"/>
              <a:t>Tor vanila was almost alway blocked except roughly every 25 hours. We expect that is implementation artifact for example many commercial firewalls “fail open” when their access control lists are being updated</a:t>
            </a: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3"/>
        <p:cNvGrpSpPr/>
        <p:nvPr/>
      </p:nvGrpSpPr>
      <p:grpSpPr>
        <a:xfrm>
          <a:off x="0" y="0"/>
          <a:ext cx="0" cy="0"/>
          <a:chOff x="0" y="0"/>
          <a:chExt cx="0" cy="0"/>
        </a:xfrm>
      </p:grpSpPr>
      <p:sp>
        <p:nvSpPr>
          <p:cNvPr id="764" name="Shape 76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65" name="Shape 7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342900" rtl="0">
              <a:lnSpc>
                <a:spcPct val="150000"/>
              </a:lnSpc>
              <a:spcBef>
                <a:spcPts val="0"/>
              </a:spcBef>
              <a:spcAft>
                <a:spcPts val="1600"/>
              </a:spcAft>
              <a:buClr>
                <a:schemeClr val="dk2"/>
              </a:buClr>
              <a:buSzPct val="100000"/>
              <a:buFont typeface="Average"/>
            </a:pPr>
            <a:r>
              <a:rPr lang="en" sz="1800">
                <a:solidFill>
                  <a:schemeClr val="dk2"/>
                </a:solidFill>
                <a:latin typeface="Average"/>
                <a:ea typeface="Average"/>
                <a:cs typeface="Average"/>
                <a:sym typeface="Average"/>
              </a:rPr>
              <a:t>In paper: Can detect at least </a:t>
            </a:r>
            <a:r>
              <a:rPr lang="en" sz="1800" b="1">
                <a:solidFill>
                  <a:schemeClr val="dk2"/>
                </a:solidFill>
                <a:latin typeface="Average"/>
                <a:ea typeface="Average"/>
                <a:cs typeface="Average"/>
                <a:sym typeface="Average"/>
              </a:rPr>
              <a:t>five circumvention protocols</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Shape 7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77" name="Shape 7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0"/>
        <p:cNvGrpSpPr/>
        <p:nvPr/>
      </p:nvGrpSpPr>
      <p:grpSpPr>
        <a:xfrm>
          <a:off x="0" y="0"/>
          <a:ext cx="0" cy="0"/>
          <a:chOff x="0" y="0"/>
          <a:chExt cx="0" cy="0"/>
        </a:xfrm>
      </p:grpSpPr>
      <p:sp>
        <p:nvSpPr>
          <p:cNvPr id="771" name="Shape 77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72" name="Shape 77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Shape 32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29" name="Shape 32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Shape 33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36" name="Shape 33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Shape 34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43" name="Shape 34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Shape 34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50" name="Shape 35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Shape 35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57" name="Shape 35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Shape 36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64" name="Shape 36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Shape 38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88" name="Shape 38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Shape 41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14" name="Shape 41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Shape 11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11" name="Shape 11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Shape 15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51" name="Shape 15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Shape 15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58" name="Shape 15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Shape 16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65" name="Shape 1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311700" y="2150850"/>
            <a:ext cx="8520599" cy="841800"/>
          </a:xfrm>
          <a:prstGeom prst="rect">
            <a:avLst/>
          </a:prstGeom>
        </p:spPr>
        <p:txBody>
          <a:bodyPr lIns="91425" tIns="91425" rIns="91425" bIns="91425" anchor="ctr" anchorCtr="0"/>
          <a:lstStyle>
            <a:lvl1pPr lvl="0" algn="ctr">
              <a:spcBef>
                <a:spcPts val="0"/>
              </a:spcBef>
              <a:buSzPct val="100000"/>
              <a:defRPr sz="3600"/>
            </a:lvl1pPr>
            <a:lvl2pPr lvl="1" algn="ctr">
              <a:spcBef>
                <a:spcPts val="0"/>
              </a:spcBef>
              <a:buSzPct val="100000"/>
              <a:defRPr sz="3600"/>
            </a:lvl2pPr>
            <a:lvl3pPr lvl="2" algn="ctr">
              <a:spcBef>
                <a:spcPts val="0"/>
              </a:spcBef>
              <a:buSzPct val="100000"/>
              <a:defRPr sz="3600"/>
            </a:lvl3pPr>
            <a:lvl4pPr lvl="3" algn="ctr">
              <a:spcBef>
                <a:spcPts val="0"/>
              </a:spcBef>
              <a:buSzPct val="100000"/>
              <a:defRPr sz="3600"/>
            </a:lvl4pPr>
            <a:lvl5pPr lvl="4" algn="ctr">
              <a:spcBef>
                <a:spcPts val="0"/>
              </a:spcBef>
              <a:buSzPct val="100000"/>
              <a:defRPr sz="3600"/>
            </a:lvl5pPr>
            <a:lvl6pPr lvl="5" algn="ctr">
              <a:spcBef>
                <a:spcPts val="0"/>
              </a:spcBef>
              <a:buSzPct val="100000"/>
              <a:defRPr sz="3600"/>
            </a:lvl6pPr>
            <a:lvl7pPr lvl="6" algn="ctr">
              <a:spcBef>
                <a:spcPts val="0"/>
              </a:spcBef>
              <a:buSzPct val="100000"/>
              <a:defRPr sz="3600"/>
            </a:lvl7pPr>
            <a:lvl8pPr lvl="7" algn="ctr">
              <a:spcBef>
                <a:spcPts val="0"/>
              </a:spcBef>
              <a:buSzPct val="100000"/>
              <a:defRPr sz="3600"/>
            </a:lvl8pPr>
            <a:lvl9pPr lvl="8" algn="ctr">
              <a:spcBef>
                <a:spcPts val="0"/>
              </a:spcBef>
              <a:buSzPct val="100000"/>
              <a:defRPr sz="3600"/>
            </a:lvl9pPr>
          </a:lstStyle>
          <a:p>
            <a:endParaRPr/>
          </a:p>
        </p:txBody>
      </p:sp>
      <p:sp>
        <p:nvSpPr>
          <p:cNvPr id="15" name="Shape 15"/>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xfrm>
            <a:off x="457200" y="4683919"/>
            <a:ext cx="2133600" cy="357188"/>
          </a:xfrm>
          <a:prstGeom prst="rect">
            <a:avLst/>
          </a:prstGeom>
          <a:ln/>
        </p:spPr>
        <p:txBody>
          <a:bodyPr/>
          <a:lstStyle>
            <a:lvl1pPr>
              <a:defRPr/>
            </a:lvl1pPr>
          </a:lstStyle>
          <a:p>
            <a:pPr>
              <a:defRPr/>
            </a:pPr>
            <a:endParaRPr lang="en-US"/>
          </a:p>
        </p:txBody>
      </p:sp>
      <p:sp>
        <p:nvSpPr>
          <p:cNvPr id="5" name="Rectangle 5"/>
          <p:cNvSpPr>
            <a:spLocks noGrp="1" noChangeArrowheads="1"/>
          </p:cNvSpPr>
          <p:nvPr>
            <p:ph type="ftr" sz="quarter" idx="11"/>
          </p:nvPr>
        </p:nvSpPr>
        <p:spPr>
          <a:xfrm>
            <a:off x="3124200" y="4683919"/>
            <a:ext cx="2895600" cy="357188"/>
          </a:xfrm>
          <a:prstGeom prst="rect">
            <a:avLst/>
          </a:prstGeom>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495ADB0F-E9F2-1D42-9E15-ECDE97EFB0F8}" type="slidenum">
              <a:rPr lang="en-US"/>
              <a:pPr>
                <a:defRPr/>
              </a:pPr>
              <a:t>‹#›</a:t>
            </a:fld>
            <a:endParaRPr lang="en-US"/>
          </a:p>
        </p:txBody>
      </p:sp>
    </p:spTree>
    <p:extLst>
      <p:ext uri="{BB962C8B-B14F-4D97-AF65-F5344CB8AC3E}">
        <p14:creationId xmlns:p14="http://schemas.microsoft.com/office/powerpoint/2010/main" val="4043533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xfrm>
            <a:off x="457200" y="4683919"/>
            <a:ext cx="2133600" cy="357188"/>
          </a:xfrm>
          <a:prstGeom prst="rect">
            <a:avLst/>
          </a:prstGeom>
          <a:ln/>
        </p:spPr>
        <p:txBody>
          <a:bodyPr/>
          <a:lstStyle>
            <a:lvl1pPr>
              <a:defRPr/>
            </a:lvl1pPr>
          </a:lstStyle>
          <a:p>
            <a:pPr>
              <a:defRPr/>
            </a:pPr>
            <a:endParaRPr lang="en-US"/>
          </a:p>
        </p:txBody>
      </p:sp>
      <p:sp>
        <p:nvSpPr>
          <p:cNvPr id="4" name="Rectangle 5"/>
          <p:cNvSpPr>
            <a:spLocks noGrp="1" noChangeArrowheads="1"/>
          </p:cNvSpPr>
          <p:nvPr>
            <p:ph type="ftr" sz="quarter" idx="11"/>
          </p:nvPr>
        </p:nvSpPr>
        <p:spPr>
          <a:xfrm>
            <a:off x="3124200" y="4683919"/>
            <a:ext cx="2895600" cy="357188"/>
          </a:xfrm>
          <a:prstGeom prst="rect">
            <a:avLst/>
          </a:prstGeom>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DADB1C28-92B6-8B47-9073-75D5621F4DE8}" type="slidenum">
              <a:rPr lang="en-US"/>
              <a:pPr>
                <a:defRPr/>
              </a:pPr>
              <a:t>‹#›</a:t>
            </a:fld>
            <a:endParaRPr lang="en-US"/>
          </a:p>
        </p:txBody>
      </p:sp>
    </p:spTree>
    <p:extLst>
      <p:ext uri="{BB962C8B-B14F-4D97-AF65-F5344CB8AC3E}">
        <p14:creationId xmlns:p14="http://schemas.microsoft.com/office/powerpoint/2010/main" val="215988984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54"/>
        <p:cNvGrpSpPr/>
        <p:nvPr/>
      </p:nvGrpSpPr>
      <p:grpSpPr>
        <a:xfrm>
          <a:off x="0" y="0"/>
          <a:ext cx="0" cy="0"/>
          <a:chOff x="0" y="0"/>
          <a:chExt cx="0" cy="0"/>
        </a:xfrm>
      </p:grpSpPr>
      <p:sp>
        <p:nvSpPr>
          <p:cNvPr id="55" name="Shape 55"/>
          <p:cNvSpPr txBox="1">
            <a:spLocks noGrp="1"/>
          </p:cNvSpPr>
          <p:nvPr>
            <p:ph type="ctrTitle"/>
          </p:nvPr>
        </p:nvSpPr>
        <p:spPr>
          <a:xfrm>
            <a:off x="311708" y="744575"/>
            <a:ext cx="8520600" cy="2052600"/>
          </a:xfrm>
          <a:prstGeom prst="rect">
            <a:avLst/>
          </a:prstGeom>
        </p:spPr>
        <p:txBody>
          <a:bodyPr lIns="91425" tIns="91425" rIns="91425" bIns="91425" anchor="b" anchorCtr="0"/>
          <a:lstStyle>
            <a:lvl1pPr lvl="0" algn="ctr" rtl="0">
              <a:spcBef>
                <a:spcPts val="0"/>
              </a:spcBef>
              <a:buSzPct val="100000"/>
              <a:defRPr sz="5200"/>
            </a:lvl1pPr>
            <a:lvl2pPr lvl="1" algn="ctr" rtl="0">
              <a:spcBef>
                <a:spcPts val="0"/>
              </a:spcBef>
              <a:buSzPct val="100000"/>
              <a:defRPr sz="5200"/>
            </a:lvl2pPr>
            <a:lvl3pPr lvl="2" algn="ctr" rtl="0">
              <a:spcBef>
                <a:spcPts val="0"/>
              </a:spcBef>
              <a:buSzPct val="100000"/>
              <a:defRPr sz="5200"/>
            </a:lvl3pPr>
            <a:lvl4pPr lvl="3" algn="ctr" rtl="0">
              <a:spcBef>
                <a:spcPts val="0"/>
              </a:spcBef>
              <a:buSzPct val="100000"/>
              <a:defRPr sz="5200"/>
            </a:lvl4pPr>
            <a:lvl5pPr lvl="4" algn="ctr" rtl="0">
              <a:spcBef>
                <a:spcPts val="0"/>
              </a:spcBef>
              <a:buSzPct val="100000"/>
              <a:defRPr sz="5200"/>
            </a:lvl5pPr>
            <a:lvl6pPr lvl="5" algn="ctr" rtl="0">
              <a:spcBef>
                <a:spcPts val="0"/>
              </a:spcBef>
              <a:buSzPct val="100000"/>
              <a:defRPr sz="5200"/>
            </a:lvl6pPr>
            <a:lvl7pPr lvl="6" algn="ctr" rtl="0">
              <a:spcBef>
                <a:spcPts val="0"/>
              </a:spcBef>
              <a:buSzPct val="100000"/>
              <a:defRPr sz="5200"/>
            </a:lvl7pPr>
            <a:lvl8pPr lvl="7" algn="ctr" rtl="0">
              <a:spcBef>
                <a:spcPts val="0"/>
              </a:spcBef>
              <a:buSzPct val="100000"/>
              <a:defRPr sz="5200"/>
            </a:lvl8pPr>
            <a:lvl9pPr lvl="8" algn="ctr" rtl="0">
              <a:spcBef>
                <a:spcPts val="0"/>
              </a:spcBef>
              <a:buSzPct val="100000"/>
              <a:defRPr sz="5200"/>
            </a:lvl9pPr>
          </a:lstStyle>
          <a:p>
            <a:endParaRPr/>
          </a:p>
        </p:txBody>
      </p:sp>
      <p:sp>
        <p:nvSpPr>
          <p:cNvPr id="56" name="Shape 56"/>
          <p:cNvSpPr txBox="1">
            <a:spLocks noGrp="1"/>
          </p:cNvSpPr>
          <p:nvPr>
            <p:ph type="subTitle" idx="1"/>
          </p:nvPr>
        </p:nvSpPr>
        <p:spPr>
          <a:xfrm>
            <a:off x="311700" y="2834125"/>
            <a:ext cx="8520600" cy="792600"/>
          </a:xfrm>
          <a:prstGeom prst="rect">
            <a:avLst/>
          </a:prstGeom>
        </p:spPr>
        <p:txBody>
          <a:bodyPr lIns="91425" tIns="91425" rIns="91425" bIns="91425" anchor="t" anchorCtr="0"/>
          <a:lstStyle>
            <a:lvl1pPr lvl="0" algn="ctr" rtl="0">
              <a:lnSpc>
                <a:spcPct val="100000"/>
              </a:lnSpc>
              <a:spcBef>
                <a:spcPts val="0"/>
              </a:spcBef>
              <a:spcAft>
                <a:spcPts val="0"/>
              </a:spcAft>
              <a:buSzPct val="100000"/>
              <a:buNone/>
              <a:defRPr sz="2800"/>
            </a:lvl1pPr>
            <a:lvl2pPr lvl="1" algn="ctr" rtl="0">
              <a:lnSpc>
                <a:spcPct val="100000"/>
              </a:lnSpc>
              <a:spcBef>
                <a:spcPts val="0"/>
              </a:spcBef>
              <a:spcAft>
                <a:spcPts val="0"/>
              </a:spcAft>
              <a:buSzPct val="100000"/>
              <a:buNone/>
              <a:defRPr sz="2800"/>
            </a:lvl2pPr>
            <a:lvl3pPr lvl="2" algn="ctr" rtl="0">
              <a:lnSpc>
                <a:spcPct val="100000"/>
              </a:lnSpc>
              <a:spcBef>
                <a:spcPts val="0"/>
              </a:spcBef>
              <a:spcAft>
                <a:spcPts val="0"/>
              </a:spcAft>
              <a:buSzPct val="100000"/>
              <a:buNone/>
              <a:defRPr sz="2800"/>
            </a:lvl3pPr>
            <a:lvl4pPr lvl="3" algn="ctr" rtl="0">
              <a:lnSpc>
                <a:spcPct val="100000"/>
              </a:lnSpc>
              <a:spcBef>
                <a:spcPts val="0"/>
              </a:spcBef>
              <a:spcAft>
                <a:spcPts val="0"/>
              </a:spcAft>
              <a:buSzPct val="100000"/>
              <a:buNone/>
              <a:defRPr sz="2800"/>
            </a:lvl4pPr>
            <a:lvl5pPr lvl="4" algn="ctr" rtl="0">
              <a:lnSpc>
                <a:spcPct val="100000"/>
              </a:lnSpc>
              <a:spcBef>
                <a:spcPts val="0"/>
              </a:spcBef>
              <a:spcAft>
                <a:spcPts val="0"/>
              </a:spcAft>
              <a:buSzPct val="100000"/>
              <a:buNone/>
              <a:defRPr sz="2800"/>
            </a:lvl5pPr>
            <a:lvl6pPr lvl="5" algn="ctr" rtl="0">
              <a:lnSpc>
                <a:spcPct val="100000"/>
              </a:lnSpc>
              <a:spcBef>
                <a:spcPts val="0"/>
              </a:spcBef>
              <a:spcAft>
                <a:spcPts val="0"/>
              </a:spcAft>
              <a:buSzPct val="100000"/>
              <a:buNone/>
              <a:defRPr sz="2800"/>
            </a:lvl6pPr>
            <a:lvl7pPr lvl="6" algn="ctr" rtl="0">
              <a:lnSpc>
                <a:spcPct val="100000"/>
              </a:lnSpc>
              <a:spcBef>
                <a:spcPts val="0"/>
              </a:spcBef>
              <a:spcAft>
                <a:spcPts val="0"/>
              </a:spcAft>
              <a:buSzPct val="100000"/>
              <a:buNone/>
              <a:defRPr sz="2800"/>
            </a:lvl7pPr>
            <a:lvl8pPr lvl="7" algn="ctr" rtl="0">
              <a:lnSpc>
                <a:spcPct val="100000"/>
              </a:lnSpc>
              <a:spcBef>
                <a:spcPts val="0"/>
              </a:spcBef>
              <a:spcAft>
                <a:spcPts val="0"/>
              </a:spcAft>
              <a:buSzPct val="100000"/>
              <a:buNone/>
              <a:defRPr sz="2800"/>
            </a:lvl8pPr>
            <a:lvl9pPr lvl="8" algn="ctr" rtl="0">
              <a:lnSpc>
                <a:spcPct val="100000"/>
              </a:lnSpc>
              <a:spcBef>
                <a:spcPts val="0"/>
              </a:spcBef>
              <a:spcAft>
                <a:spcPts val="0"/>
              </a:spcAft>
              <a:buSzPct val="100000"/>
              <a:buNone/>
              <a:defRPr sz="2800"/>
            </a:lvl9pPr>
          </a:lstStyle>
          <a:p>
            <a:endParaRPr/>
          </a:p>
        </p:txBody>
      </p:sp>
      <p:sp>
        <p:nvSpPr>
          <p:cNvPr id="57" name="Shape 57"/>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58"/>
        <p:cNvGrpSpPr/>
        <p:nvPr/>
      </p:nvGrpSpPr>
      <p:grpSpPr>
        <a:xfrm>
          <a:off x="0" y="0"/>
          <a:ext cx="0" cy="0"/>
          <a:chOff x="0" y="0"/>
          <a:chExt cx="0" cy="0"/>
        </a:xfrm>
      </p:grpSpPr>
      <p:sp>
        <p:nvSpPr>
          <p:cNvPr id="59" name="Shape 59"/>
          <p:cNvSpPr txBox="1">
            <a:spLocks noGrp="1"/>
          </p:cNvSpPr>
          <p:nvPr>
            <p:ph type="title"/>
          </p:nvPr>
        </p:nvSpPr>
        <p:spPr>
          <a:xfrm>
            <a:off x="311700" y="2150850"/>
            <a:ext cx="8520600" cy="841800"/>
          </a:xfrm>
          <a:prstGeom prst="rect">
            <a:avLst/>
          </a:prstGeom>
        </p:spPr>
        <p:txBody>
          <a:bodyPr lIns="91425" tIns="91425" rIns="91425" bIns="91425" anchor="ctr" anchorCtr="0"/>
          <a:lstStyle>
            <a:lvl1pPr lvl="0" algn="ctr" rtl="0">
              <a:spcBef>
                <a:spcPts val="0"/>
              </a:spcBef>
              <a:buSzPct val="100000"/>
              <a:defRPr sz="3600"/>
            </a:lvl1pPr>
            <a:lvl2pPr lvl="1" algn="ctr" rtl="0">
              <a:spcBef>
                <a:spcPts val="0"/>
              </a:spcBef>
              <a:buSzPct val="100000"/>
              <a:defRPr sz="3600"/>
            </a:lvl2pPr>
            <a:lvl3pPr lvl="2" algn="ctr" rtl="0">
              <a:spcBef>
                <a:spcPts val="0"/>
              </a:spcBef>
              <a:buSzPct val="100000"/>
              <a:defRPr sz="3600"/>
            </a:lvl3pPr>
            <a:lvl4pPr lvl="3" algn="ctr" rtl="0">
              <a:spcBef>
                <a:spcPts val="0"/>
              </a:spcBef>
              <a:buSzPct val="100000"/>
              <a:defRPr sz="3600"/>
            </a:lvl4pPr>
            <a:lvl5pPr lvl="4" algn="ctr" rtl="0">
              <a:spcBef>
                <a:spcPts val="0"/>
              </a:spcBef>
              <a:buSzPct val="100000"/>
              <a:defRPr sz="3600"/>
            </a:lvl5pPr>
            <a:lvl6pPr lvl="5" algn="ctr" rtl="0">
              <a:spcBef>
                <a:spcPts val="0"/>
              </a:spcBef>
              <a:buSzPct val="100000"/>
              <a:defRPr sz="3600"/>
            </a:lvl6pPr>
            <a:lvl7pPr lvl="6" algn="ctr" rtl="0">
              <a:spcBef>
                <a:spcPts val="0"/>
              </a:spcBef>
              <a:buSzPct val="100000"/>
              <a:defRPr sz="3600"/>
            </a:lvl7pPr>
            <a:lvl8pPr lvl="7" algn="ctr" rtl="0">
              <a:spcBef>
                <a:spcPts val="0"/>
              </a:spcBef>
              <a:buSzPct val="100000"/>
              <a:defRPr sz="3600"/>
            </a:lvl8pPr>
            <a:lvl9pPr lvl="8" algn="ctr" rtl="0">
              <a:spcBef>
                <a:spcPts val="0"/>
              </a:spcBef>
              <a:buSzPct val="100000"/>
              <a:defRPr sz="3600"/>
            </a:lvl9pPr>
          </a:lstStyle>
          <a:p>
            <a:endParaRPr/>
          </a:p>
        </p:txBody>
      </p:sp>
      <p:sp>
        <p:nvSpPr>
          <p:cNvPr id="60" name="Shape 60"/>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61"/>
        <p:cNvGrpSpPr/>
        <p:nvPr/>
      </p:nvGrpSpPr>
      <p:grpSpPr>
        <a:xfrm>
          <a:off x="0" y="0"/>
          <a:ext cx="0" cy="0"/>
          <a:chOff x="0" y="0"/>
          <a:chExt cx="0" cy="0"/>
        </a:xfrm>
      </p:grpSpPr>
      <p:sp>
        <p:nvSpPr>
          <p:cNvPr id="62" name="Shape 62"/>
          <p:cNvSpPr txBox="1">
            <a:spLocks noGrp="1"/>
          </p:cNvSpPr>
          <p:nvPr>
            <p:ph type="title"/>
          </p:nvPr>
        </p:nvSpPr>
        <p:spPr>
          <a:xfrm>
            <a:off x="311700" y="445025"/>
            <a:ext cx="8520600" cy="572700"/>
          </a:xfrm>
          <a:prstGeom prst="rect">
            <a:avLst/>
          </a:prstGeom>
        </p:spPr>
        <p:txBody>
          <a:bodyPr lIns="91425" tIns="91425" rIns="91425" bIns="91425" anchor="t" anchorCtr="0"/>
          <a:lstStyle>
            <a:lvl1pPr lvl="0" rtl="0">
              <a:spcBef>
                <a:spcPts val="0"/>
              </a:spcBef>
              <a:buFont typeface="Raleway"/>
              <a:defRPr>
                <a:latin typeface="Raleway"/>
                <a:ea typeface="Raleway"/>
                <a:cs typeface="Raleway"/>
                <a:sym typeface="Raleway"/>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63" name="Shape 63"/>
          <p:cNvSpPr txBox="1">
            <a:spLocks noGrp="1"/>
          </p:cNvSpPr>
          <p:nvPr>
            <p:ph type="body" idx="1"/>
          </p:nvPr>
        </p:nvSpPr>
        <p:spPr>
          <a:xfrm>
            <a:off x="311700" y="1152475"/>
            <a:ext cx="8520600" cy="3416400"/>
          </a:xfrm>
          <a:prstGeom prst="rect">
            <a:avLst/>
          </a:prstGeom>
        </p:spPr>
        <p:txBody>
          <a:bodyPr lIns="91425" tIns="91425" rIns="91425" bIns="91425" anchor="t" anchorCtr="0"/>
          <a:lstStyle>
            <a:lvl1pPr lvl="0" rtl="0">
              <a:lnSpc>
                <a:spcPct val="150000"/>
              </a:lnSpc>
              <a:spcBef>
                <a:spcPts val="0"/>
              </a:spcBef>
              <a:buFont typeface="Raleway"/>
              <a:defRPr>
                <a:latin typeface="Raleway"/>
                <a:ea typeface="Raleway"/>
                <a:cs typeface="Raleway"/>
                <a:sym typeface="Raleway"/>
              </a:defRPr>
            </a:lvl1pPr>
            <a:lvl2pPr lvl="1" rtl="0">
              <a:lnSpc>
                <a:spcPct val="150000"/>
              </a:lnSpc>
              <a:spcBef>
                <a:spcPts val="0"/>
              </a:spcBef>
              <a:buFont typeface="Raleway"/>
              <a:defRPr>
                <a:latin typeface="Raleway"/>
                <a:ea typeface="Raleway"/>
                <a:cs typeface="Raleway"/>
                <a:sym typeface="Raleway"/>
              </a:defRPr>
            </a:lvl2pPr>
            <a:lvl3pPr lvl="2" rtl="0">
              <a:lnSpc>
                <a:spcPct val="150000"/>
              </a:lnSpc>
              <a:spcBef>
                <a:spcPts val="0"/>
              </a:spcBef>
              <a:buFont typeface="Raleway"/>
              <a:defRPr>
                <a:latin typeface="Raleway"/>
                <a:ea typeface="Raleway"/>
                <a:cs typeface="Raleway"/>
                <a:sym typeface="Raleway"/>
              </a:defRPr>
            </a:lvl3pPr>
            <a:lvl4pPr lvl="3" rtl="0">
              <a:lnSpc>
                <a:spcPct val="150000"/>
              </a:lnSpc>
              <a:spcBef>
                <a:spcPts val="0"/>
              </a:spcBef>
              <a:buFont typeface="Raleway"/>
              <a:defRPr>
                <a:latin typeface="Raleway"/>
                <a:ea typeface="Raleway"/>
                <a:cs typeface="Raleway"/>
                <a:sym typeface="Raleway"/>
              </a:defRPr>
            </a:lvl4pPr>
            <a:lvl5pPr lvl="4" rtl="0">
              <a:lnSpc>
                <a:spcPct val="150000"/>
              </a:lnSpc>
              <a:spcBef>
                <a:spcPts val="0"/>
              </a:spcBef>
              <a:buFont typeface="Raleway"/>
              <a:defRPr>
                <a:latin typeface="Raleway"/>
                <a:ea typeface="Raleway"/>
                <a:cs typeface="Raleway"/>
                <a:sym typeface="Raleway"/>
              </a:defRPr>
            </a:lvl5pPr>
            <a:lvl6pPr lvl="5" rtl="0">
              <a:lnSpc>
                <a:spcPct val="150000"/>
              </a:lnSpc>
              <a:spcBef>
                <a:spcPts val="0"/>
              </a:spcBef>
              <a:buFont typeface="Raleway"/>
              <a:defRPr>
                <a:latin typeface="Raleway"/>
                <a:ea typeface="Raleway"/>
                <a:cs typeface="Raleway"/>
                <a:sym typeface="Raleway"/>
              </a:defRPr>
            </a:lvl6pPr>
            <a:lvl7pPr lvl="6" rtl="0">
              <a:lnSpc>
                <a:spcPct val="150000"/>
              </a:lnSpc>
              <a:spcBef>
                <a:spcPts val="0"/>
              </a:spcBef>
              <a:buFont typeface="Raleway"/>
              <a:defRPr>
                <a:latin typeface="Raleway"/>
                <a:ea typeface="Raleway"/>
                <a:cs typeface="Raleway"/>
                <a:sym typeface="Raleway"/>
              </a:defRPr>
            </a:lvl7pPr>
            <a:lvl8pPr lvl="7" rtl="0">
              <a:lnSpc>
                <a:spcPct val="150000"/>
              </a:lnSpc>
              <a:spcBef>
                <a:spcPts val="0"/>
              </a:spcBef>
              <a:buFont typeface="Raleway"/>
              <a:defRPr>
                <a:latin typeface="Raleway"/>
                <a:ea typeface="Raleway"/>
                <a:cs typeface="Raleway"/>
                <a:sym typeface="Raleway"/>
              </a:defRPr>
            </a:lvl8pPr>
            <a:lvl9pPr lvl="8" rtl="0">
              <a:lnSpc>
                <a:spcPct val="150000"/>
              </a:lnSpc>
              <a:spcBef>
                <a:spcPts val="0"/>
              </a:spcBef>
              <a:buFont typeface="Raleway"/>
              <a:defRPr>
                <a:latin typeface="Raleway"/>
                <a:ea typeface="Raleway"/>
                <a:cs typeface="Raleway"/>
                <a:sym typeface="Raleway"/>
              </a:defRPr>
            </a:lvl9pPr>
          </a:lstStyle>
          <a:p>
            <a:endParaRPr/>
          </a:p>
        </p:txBody>
      </p:sp>
      <p:sp>
        <p:nvSpPr>
          <p:cNvPr id="64" name="Shape 64"/>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65"/>
        <p:cNvGrpSpPr/>
        <p:nvPr/>
      </p:nvGrpSpPr>
      <p:grpSpPr>
        <a:xfrm>
          <a:off x="0" y="0"/>
          <a:ext cx="0" cy="0"/>
          <a:chOff x="0" y="0"/>
          <a:chExt cx="0" cy="0"/>
        </a:xfrm>
      </p:grpSpPr>
      <p:sp>
        <p:nvSpPr>
          <p:cNvPr id="66" name="Shape 66"/>
          <p:cNvSpPr txBox="1">
            <a:spLocks noGrp="1"/>
          </p:cNvSpPr>
          <p:nvPr>
            <p:ph type="title"/>
          </p:nvPr>
        </p:nvSpPr>
        <p:spPr>
          <a:xfrm>
            <a:off x="311700" y="445025"/>
            <a:ext cx="8520600" cy="572700"/>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67" name="Shape 67"/>
          <p:cNvSpPr txBox="1">
            <a:spLocks noGrp="1"/>
          </p:cNvSpPr>
          <p:nvPr>
            <p:ph type="body" idx="1"/>
          </p:nvPr>
        </p:nvSpPr>
        <p:spPr>
          <a:xfrm>
            <a:off x="311700" y="1152475"/>
            <a:ext cx="3999900" cy="3416400"/>
          </a:xfrm>
          <a:prstGeom prst="rect">
            <a:avLst/>
          </a:prstGeom>
        </p:spPr>
        <p:txBody>
          <a:bodyPr lIns="91425" tIns="91425" rIns="91425" bIns="91425" anchor="t" anchorCtr="0"/>
          <a:lstStyle>
            <a:lvl1pPr lvl="0" rtl="0">
              <a:spcBef>
                <a:spcPts val="0"/>
              </a:spcBef>
              <a:buSzPct val="100000"/>
              <a:defRPr sz="1400"/>
            </a:lvl1pPr>
            <a:lvl2pPr lvl="1" rtl="0">
              <a:spcBef>
                <a:spcPts val="0"/>
              </a:spcBef>
              <a:buSzPct val="100000"/>
              <a:defRPr sz="1200"/>
            </a:lvl2pPr>
            <a:lvl3pPr lvl="2" rtl="0">
              <a:spcBef>
                <a:spcPts val="0"/>
              </a:spcBef>
              <a:buSzPct val="100000"/>
              <a:defRPr sz="1200"/>
            </a:lvl3pPr>
            <a:lvl4pPr lvl="3" rtl="0">
              <a:spcBef>
                <a:spcPts val="0"/>
              </a:spcBef>
              <a:buSzPct val="100000"/>
              <a:defRPr sz="1200"/>
            </a:lvl4pPr>
            <a:lvl5pPr lvl="4" rtl="0">
              <a:spcBef>
                <a:spcPts val="0"/>
              </a:spcBef>
              <a:buSzPct val="100000"/>
              <a:defRPr sz="1200"/>
            </a:lvl5pPr>
            <a:lvl6pPr lvl="5" rtl="0">
              <a:spcBef>
                <a:spcPts val="0"/>
              </a:spcBef>
              <a:buSzPct val="100000"/>
              <a:defRPr sz="1200"/>
            </a:lvl6pPr>
            <a:lvl7pPr lvl="6" rtl="0">
              <a:spcBef>
                <a:spcPts val="0"/>
              </a:spcBef>
              <a:buSzPct val="100000"/>
              <a:defRPr sz="1200"/>
            </a:lvl7pPr>
            <a:lvl8pPr lvl="7" rtl="0">
              <a:spcBef>
                <a:spcPts val="0"/>
              </a:spcBef>
              <a:buSzPct val="100000"/>
              <a:defRPr sz="1200"/>
            </a:lvl8pPr>
            <a:lvl9pPr lvl="8" rtl="0">
              <a:spcBef>
                <a:spcPts val="0"/>
              </a:spcBef>
              <a:buSzPct val="100000"/>
              <a:defRPr sz="1200"/>
            </a:lvl9pPr>
          </a:lstStyle>
          <a:p>
            <a:endParaRPr/>
          </a:p>
        </p:txBody>
      </p:sp>
      <p:sp>
        <p:nvSpPr>
          <p:cNvPr id="68" name="Shape 68"/>
          <p:cNvSpPr txBox="1">
            <a:spLocks noGrp="1"/>
          </p:cNvSpPr>
          <p:nvPr>
            <p:ph type="body" idx="2"/>
          </p:nvPr>
        </p:nvSpPr>
        <p:spPr>
          <a:xfrm>
            <a:off x="4832400" y="1152475"/>
            <a:ext cx="3999900" cy="3416400"/>
          </a:xfrm>
          <a:prstGeom prst="rect">
            <a:avLst/>
          </a:prstGeom>
        </p:spPr>
        <p:txBody>
          <a:bodyPr lIns="91425" tIns="91425" rIns="91425" bIns="91425" anchor="t" anchorCtr="0"/>
          <a:lstStyle>
            <a:lvl1pPr lvl="0" rtl="0">
              <a:spcBef>
                <a:spcPts val="0"/>
              </a:spcBef>
              <a:buSzPct val="100000"/>
              <a:defRPr sz="1400"/>
            </a:lvl1pPr>
            <a:lvl2pPr lvl="1" rtl="0">
              <a:spcBef>
                <a:spcPts val="0"/>
              </a:spcBef>
              <a:buSzPct val="100000"/>
              <a:defRPr sz="1200"/>
            </a:lvl2pPr>
            <a:lvl3pPr lvl="2" rtl="0">
              <a:spcBef>
                <a:spcPts val="0"/>
              </a:spcBef>
              <a:buSzPct val="100000"/>
              <a:defRPr sz="1200"/>
            </a:lvl3pPr>
            <a:lvl4pPr lvl="3" rtl="0">
              <a:spcBef>
                <a:spcPts val="0"/>
              </a:spcBef>
              <a:buSzPct val="100000"/>
              <a:defRPr sz="1200"/>
            </a:lvl4pPr>
            <a:lvl5pPr lvl="4" rtl="0">
              <a:spcBef>
                <a:spcPts val="0"/>
              </a:spcBef>
              <a:buSzPct val="100000"/>
              <a:defRPr sz="1200"/>
            </a:lvl5pPr>
            <a:lvl6pPr lvl="5" rtl="0">
              <a:spcBef>
                <a:spcPts val="0"/>
              </a:spcBef>
              <a:buSzPct val="100000"/>
              <a:defRPr sz="1200"/>
            </a:lvl6pPr>
            <a:lvl7pPr lvl="6" rtl="0">
              <a:spcBef>
                <a:spcPts val="0"/>
              </a:spcBef>
              <a:buSzPct val="100000"/>
              <a:defRPr sz="1200"/>
            </a:lvl7pPr>
            <a:lvl8pPr lvl="7" rtl="0">
              <a:spcBef>
                <a:spcPts val="0"/>
              </a:spcBef>
              <a:buSzPct val="100000"/>
              <a:defRPr sz="1200"/>
            </a:lvl8pPr>
            <a:lvl9pPr lvl="8" rtl="0">
              <a:spcBef>
                <a:spcPts val="0"/>
              </a:spcBef>
              <a:buSzPct val="100000"/>
              <a:defRPr sz="1200"/>
            </a:lvl9pPr>
          </a:lstStyle>
          <a:p>
            <a:endParaRPr/>
          </a:p>
        </p:txBody>
      </p:sp>
      <p:sp>
        <p:nvSpPr>
          <p:cNvPr id="69" name="Shape 69"/>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70"/>
        <p:cNvGrpSpPr/>
        <p:nvPr/>
      </p:nvGrpSpPr>
      <p:grpSpPr>
        <a:xfrm>
          <a:off x="0" y="0"/>
          <a:ext cx="0" cy="0"/>
          <a:chOff x="0" y="0"/>
          <a:chExt cx="0" cy="0"/>
        </a:xfrm>
      </p:grpSpPr>
      <p:sp>
        <p:nvSpPr>
          <p:cNvPr id="71" name="Shape 71"/>
          <p:cNvSpPr txBox="1">
            <a:spLocks noGrp="1"/>
          </p:cNvSpPr>
          <p:nvPr>
            <p:ph type="title"/>
          </p:nvPr>
        </p:nvSpPr>
        <p:spPr>
          <a:xfrm>
            <a:off x="311700" y="445025"/>
            <a:ext cx="8520600" cy="572700"/>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72" name="Shape 72"/>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73"/>
        <p:cNvGrpSpPr/>
        <p:nvPr/>
      </p:nvGrpSpPr>
      <p:grpSpPr>
        <a:xfrm>
          <a:off x="0" y="0"/>
          <a:ext cx="0" cy="0"/>
          <a:chOff x="0" y="0"/>
          <a:chExt cx="0" cy="0"/>
        </a:xfrm>
      </p:grpSpPr>
      <p:sp>
        <p:nvSpPr>
          <p:cNvPr id="74" name="Shape 74"/>
          <p:cNvSpPr txBox="1">
            <a:spLocks noGrp="1"/>
          </p:cNvSpPr>
          <p:nvPr>
            <p:ph type="title"/>
          </p:nvPr>
        </p:nvSpPr>
        <p:spPr>
          <a:xfrm>
            <a:off x="311700" y="555600"/>
            <a:ext cx="2808000" cy="755700"/>
          </a:xfrm>
          <a:prstGeom prst="rect">
            <a:avLst/>
          </a:prstGeom>
        </p:spPr>
        <p:txBody>
          <a:bodyPr lIns="91425" tIns="91425" rIns="91425" bIns="91425" anchor="b" anchorCtr="0"/>
          <a:lstStyle>
            <a:lvl1pPr lvl="0" rtl="0">
              <a:spcBef>
                <a:spcPts val="0"/>
              </a:spcBef>
              <a:buSzPct val="100000"/>
              <a:defRPr sz="2400"/>
            </a:lvl1pPr>
            <a:lvl2pPr lvl="1" rtl="0">
              <a:spcBef>
                <a:spcPts val="0"/>
              </a:spcBef>
              <a:buSzPct val="100000"/>
              <a:defRPr sz="2400"/>
            </a:lvl2pPr>
            <a:lvl3pPr lvl="2" rtl="0">
              <a:spcBef>
                <a:spcPts val="0"/>
              </a:spcBef>
              <a:buSzPct val="100000"/>
              <a:defRPr sz="2400"/>
            </a:lvl3pPr>
            <a:lvl4pPr lvl="3" rtl="0">
              <a:spcBef>
                <a:spcPts val="0"/>
              </a:spcBef>
              <a:buSzPct val="100000"/>
              <a:defRPr sz="2400"/>
            </a:lvl4pPr>
            <a:lvl5pPr lvl="4" rtl="0">
              <a:spcBef>
                <a:spcPts val="0"/>
              </a:spcBef>
              <a:buSzPct val="100000"/>
              <a:defRPr sz="2400"/>
            </a:lvl5pPr>
            <a:lvl6pPr lvl="5" rtl="0">
              <a:spcBef>
                <a:spcPts val="0"/>
              </a:spcBef>
              <a:buSzPct val="100000"/>
              <a:defRPr sz="2400"/>
            </a:lvl6pPr>
            <a:lvl7pPr lvl="6" rtl="0">
              <a:spcBef>
                <a:spcPts val="0"/>
              </a:spcBef>
              <a:buSzPct val="100000"/>
              <a:defRPr sz="2400"/>
            </a:lvl7pPr>
            <a:lvl8pPr lvl="7" rtl="0">
              <a:spcBef>
                <a:spcPts val="0"/>
              </a:spcBef>
              <a:buSzPct val="100000"/>
              <a:defRPr sz="2400"/>
            </a:lvl8pPr>
            <a:lvl9pPr lvl="8" rtl="0">
              <a:spcBef>
                <a:spcPts val="0"/>
              </a:spcBef>
              <a:buSzPct val="100000"/>
              <a:defRPr sz="2400"/>
            </a:lvl9pPr>
          </a:lstStyle>
          <a:p>
            <a:endParaRPr/>
          </a:p>
        </p:txBody>
      </p:sp>
      <p:sp>
        <p:nvSpPr>
          <p:cNvPr id="75" name="Shape 75"/>
          <p:cNvSpPr txBox="1">
            <a:spLocks noGrp="1"/>
          </p:cNvSpPr>
          <p:nvPr>
            <p:ph type="body" idx="1"/>
          </p:nvPr>
        </p:nvSpPr>
        <p:spPr>
          <a:xfrm>
            <a:off x="311700" y="1389600"/>
            <a:ext cx="2808000" cy="3179400"/>
          </a:xfrm>
          <a:prstGeom prst="rect">
            <a:avLst/>
          </a:prstGeom>
        </p:spPr>
        <p:txBody>
          <a:bodyPr lIns="91425" tIns="91425" rIns="91425" bIns="91425" anchor="t" anchorCtr="0"/>
          <a:lstStyle>
            <a:lvl1pPr lvl="0" rtl="0">
              <a:spcBef>
                <a:spcPts val="0"/>
              </a:spcBef>
              <a:buSzPct val="100000"/>
              <a:defRPr sz="1200"/>
            </a:lvl1pPr>
            <a:lvl2pPr lvl="1" rtl="0">
              <a:spcBef>
                <a:spcPts val="0"/>
              </a:spcBef>
              <a:buSzPct val="100000"/>
              <a:defRPr sz="1200"/>
            </a:lvl2pPr>
            <a:lvl3pPr lvl="2" rtl="0">
              <a:spcBef>
                <a:spcPts val="0"/>
              </a:spcBef>
              <a:buSzPct val="100000"/>
              <a:defRPr sz="1200"/>
            </a:lvl3pPr>
            <a:lvl4pPr lvl="3" rtl="0">
              <a:spcBef>
                <a:spcPts val="0"/>
              </a:spcBef>
              <a:buSzPct val="100000"/>
              <a:defRPr sz="1200"/>
            </a:lvl4pPr>
            <a:lvl5pPr lvl="4" rtl="0">
              <a:spcBef>
                <a:spcPts val="0"/>
              </a:spcBef>
              <a:buSzPct val="100000"/>
              <a:defRPr sz="1200"/>
            </a:lvl5pPr>
            <a:lvl6pPr lvl="5" rtl="0">
              <a:spcBef>
                <a:spcPts val="0"/>
              </a:spcBef>
              <a:buSzPct val="100000"/>
              <a:defRPr sz="1200"/>
            </a:lvl6pPr>
            <a:lvl7pPr lvl="6" rtl="0">
              <a:spcBef>
                <a:spcPts val="0"/>
              </a:spcBef>
              <a:buSzPct val="100000"/>
              <a:defRPr sz="1200"/>
            </a:lvl7pPr>
            <a:lvl8pPr lvl="7" rtl="0">
              <a:spcBef>
                <a:spcPts val="0"/>
              </a:spcBef>
              <a:buSzPct val="100000"/>
              <a:defRPr sz="1200"/>
            </a:lvl8pPr>
            <a:lvl9pPr lvl="8" rtl="0">
              <a:spcBef>
                <a:spcPts val="0"/>
              </a:spcBef>
              <a:buSzPct val="100000"/>
              <a:defRPr sz="1200"/>
            </a:lvl9pPr>
          </a:lstStyle>
          <a:p>
            <a:endParaRPr/>
          </a:p>
        </p:txBody>
      </p:sp>
      <p:sp>
        <p:nvSpPr>
          <p:cNvPr id="76" name="Shape 76"/>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Main point">
    <p:spTree>
      <p:nvGrpSpPr>
        <p:cNvPr id="1" name="Shape 77"/>
        <p:cNvGrpSpPr/>
        <p:nvPr/>
      </p:nvGrpSpPr>
      <p:grpSpPr>
        <a:xfrm>
          <a:off x="0" y="0"/>
          <a:ext cx="0" cy="0"/>
          <a:chOff x="0" y="0"/>
          <a:chExt cx="0" cy="0"/>
        </a:xfrm>
      </p:grpSpPr>
      <p:sp>
        <p:nvSpPr>
          <p:cNvPr id="78" name="Shape 78"/>
          <p:cNvSpPr txBox="1">
            <a:spLocks noGrp="1"/>
          </p:cNvSpPr>
          <p:nvPr>
            <p:ph type="title"/>
          </p:nvPr>
        </p:nvSpPr>
        <p:spPr>
          <a:xfrm>
            <a:off x="490250" y="450150"/>
            <a:ext cx="6367800" cy="4090800"/>
          </a:xfrm>
          <a:prstGeom prst="rect">
            <a:avLst/>
          </a:prstGeom>
        </p:spPr>
        <p:txBody>
          <a:bodyPr lIns="91425" tIns="91425" rIns="91425" bIns="91425" anchor="ctr" anchorCtr="0"/>
          <a:lstStyle>
            <a:lvl1pPr lvl="0" rtl="0">
              <a:spcBef>
                <a:spcPts val="0"/>
              </a:spcBef>
              <a:buSzPct val="100000"/>
              <a:defRPr sz="4800"/>
            </a:lvl1pPr>
            <a:lvl2pPr lvl="1" rtl="0">
              <a:spcBef>
                <a:spcPts val="0"/>
              </a:spcBef>
              <a:buSzPct val="100000"/>
              <a:defRPr sz="4800"/>
            </a:lvl2pPr>
            <a:lvl3pPr lvl="2" rtl="0">
              <a:spcBef>
                <a:spcPts val="0"/>
              </a:spcBef>
              <a:buSzPct val="100000"/>
              <a:defRPr sz="4800"/>
            </a:lvl3pPr>
            <a:lvl4pPr lvl="3" rtl="0">
              <a:spcBef>
                <a:spcPts val="0"/>
              </a:spcBef>
              <a:buSzPct val="100000"/>
              <a:defRPr sz="4800"/>
            </a:lvl4pPr>
            <a:lvl5pPr lvl="4" rtl="0">
              <a:spcBef>
                <a:spcPts val="0"/>
              </a:spcBef>
              <a:buSzPct val="100000"/>
              <a:defRPr sz="4800"/>
            </a:lvl5pPr>
            <a:lvl6pPr lvl="5" rtl="0">
              <a:spcBef>
                <a:spcPts val="0"/>
              </a:spcBef>
              <a:buSzPct val="100000"/>
              <a:defRPr sz="4800"/>
            </a:lvl6pPr>
            <a:lvl7pPr lvl="6" rtl="0">
              <a:spcBef>
                <a:spcPts val="0"/>
              </a:spcBef>
              <a:buSzPct val="100000"/>
              <a:defRPr sz="4800"/>
            </a:lvl7pPr>
            <a:lvl8pPr lvl="7" rtl="0">
              <a:spcBef>
                <a:spcPts val="0"/>
              </a:spcBef>
              <a:buSzPct val="100000"/>
              <a:defRPr sz="4800"/>
            </a:lvl8pPr>
            <a:lvl9pPr lvl="8" rtl="0">
              <a:spcBef>
                <a:spcPts val="0"/>
              </a:spcBef>
              <a:buSzPct val="100000"/>
              <a:defRPr sz="4800"/>
            </a:lvl9pPr>
          </a:lstStyle>
          <a:p>
            <a:endParaRPr/>
          </a:p>
        </p:txBody>
      </p:sp>
      <p:sp>
        <p:nvSpPr>
          <p:cNvPr id="79" name="Shape 79"/>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80"/>
        <p:cNvGrpSpPr/>
        <p:nvPr/>
      </p:nvGrpSpPr>
      <p:grpSpPr>
        <a:xfrm>
          <a:off x="0" y="0"/>
          <a:ext cx="0" cy="0"/>
          <a:chOff x="0" y="0"/>
          <a:chExt cx="0" cy="0"/>
        </a:xfrm>
      </p:grpSpPr>
      <p:sp>
        <p:nvSpPr>
          <p:cNvPr id="81" name="Shape 81"/>
          <p:cNvSpPr/>
          <p:nvPr/>
        </p:nvSpPr>
        <p:spPr>
          <a:xfrm>
            <a:off x="4572000" y="-125"/>
            <a:ext cx="4572000" cy="5143500"/>
          </a:xfrm>
          <a:prstGeom prst="rect">
            <a:avLst/>
          </a:prstGeom>
          <a:solidFill>
            <a:schemeClr val="lt2"/>
          </a:solidFill>
          <a:ln>
            <a:noFill/>
          </a:ln>
        </p:spPr>
        <p:txBody>
          <a:bodyPr lIns="91425" tIns="91425" rIns="91425" bIns="91425" anchor="ctr" anchorCtr="0">
            <a:noAutofit/>
          </a:bodyPr>
          <a:lstStyle/>
          <a:p>
            <a:pPr lvl="0">
              <a:spcBef>
                <a:spcPts val="0"/>
              </a:spcBef>
              <a:buNone/>
            </a:pPr>
            <a:endParaRPr/>
          </a:p>
        </p:txBody>
      </p:sp>
      <p:sp>
        <p:nvSpPr>
          <p:cNvPr id="82" name="Shape 82"/>
          <p:cNvSpPr txBox="1">
            <a:spLocks noGrp="1"/>
          </p:cNvSpPr>
          <p:nvPr>
            <p:ph type="title"/>
          </p:nvPr>
        </p:nvSpPr>
        <p:spPr>
          <a:xfrm>
            <a:off x="265500" y="1233175"/>
            <a:ext cx="4045200" cy="1482300"/>
          </a:xfrm>
          <a:prstGeom prst="rect">
            <a:avLst/>
          </a:prstGeom>
        </p:spPr>
        <p:txBody>
          <a:bodyPr lIns="91425" tIns="91425" rIns="91425" bIns="91425" anchor="b" anchorCtr="0"/>
          <a:lstStyle>
            <a:lvl1pPr lvl="0" algn="ctr" rtl="0">
              <a:spcBef>
                <a:spcPts val="0"/>
              </a:spcBef>
              <a:buSzPct val="100000"/>
              <a:defRPr sz="4200"/>
            </a:lvl1pPr>
            <a:lvl2pPr lvl="1" algn="ctr" rtl="0">
              <a:spcBef>
                <a:spcPts val="0"/>
              </a:spcBef>
              <a:buSzPct val="100000"/>
              <a:defRPr sz="4200"/>
            </a:lvl2pPr>
            <a:lvl3pPr lvl="2" algn="ctr" rtl="0">
              <a:spcBef>
                <a:spcPts val="0"/>
              </a:spcBef>
              <a:buSzPct val="100000"/>
              <a:defRPr sz="4200"/>
            </a:lvl3pPr>
            <a:lvl4pPr lvl="3" algn="ctr" rtl="0">
              <a:spcBef>
                <a:spcPts val="0"/>
              </a:spcBef>
              <a:buSzPct val="100000"/>
              <a:defRPr sz="4200"/>
            </a:lvl4pPr>
            <a:lvl5pPr lvl="4" algn="ctr" rtl="0">
              <a:spcBef>
                <a:spcPts val="0"/>
              </a:spcBef>
              <a:buSzPct val="100000"/>
              <a:defRPr sz="4200"/>
            </a:lvl5pPr>
            <a:lvl6pPr lvl="5" algn="ctr" rtl="0">
              <a:spcBef>
                <a:spcPts val="0"/>
              </a:spcBef>
              <a:buSzPct val="100000"/>
              <a:defRPr sz="4200"/>
            </a:lvl6pPr>
            <a:lvl7pPr lvl="6" algn="ctr" rtl="0">
              <a:spcBef>
                <a:spcPts val="0"/>
              </a:spcBef>
              <a:buSzPct val="100000"/>
              <a:defRPr sz="4200"/>
            </a:lvl7pPr>
            <a:lvl8pPr lvl="7" algn="ctr" rtl="0">
              <a:spcBef>
                <a:spcPts val="0"/>
              </a:spcBef>
              <a:buSzPct val="100000"/>
              <a:defRPr sz="4200"/>
            </a:lvl8pPr>
            <a:lvl9pPr lvl="8" algn="ctr" rtl="0">
              <a:spcBef>
                <a:spcPts val="0"/>
              </a:spcBef>
              <a:buSzPct val="100000"/>
              <a:defRPr sz="4200"/>
            </a:lvl9pPr>
          </a:lstStyle>
          <a:p>
            <a:endParaRPr/>
          </a:p>
        </p:txBody>
      </p:sp>
      <p:sp>
        <p:nvSpPr>
          <p:cNvPr id="83" name="Shape 83"/>
          <p:cNvSpPr txBox="1">
            <a:spLocks noGrp="1"/>
          </p:cNvSpPr>
          <p:nvPr>
            <p:ph type="subTitle" idx="1"/>
          </p:nvPr>
        </p:nvSpPr>
        <p:spPr>
          <a:xfrm>
            <a:off x="265500" y="2803075"/>
            <a:ext cx="4045200" cy="1235100"/>
          </a:xfrm>
          <a:prstGeom prst="rect">
            <a:avLst/>
          </a:prstGeom>
        </p:spPr>
        <p:txBody>
          <a:bodyPr lIns="91425" tIns="91425" rIns="91425" bIns="91425" anchor="t" anchorCtr="0"/>
          <a:lstStyle>
            <a:lvl1pPr lvl="0" algn="ctr" rtl="0">
              <a:lnSpc>
                <a:spcPct val="100000"/>
              </a:lnSpc>
              <a:spcBef>
                <a:spcPts val="0"/>
              </a:spcBef>
              <a:spcAft>
                <a:spcPts val="0"/>
              </a:spcAft>
              <a:buSzPct val="100000"/>
              <a:buNone/>
              <a:defRPr sz="2100"/>
            </a:lvl1pPr>
            <a:lvl2pPr lvl="1" algn="ctr" rtl="0">
              <a:lnSpc>
                <a:spcPct val="100000"/>
              </a:lnSpc>
              <a:spcBef>
                <a:spcPts val="0"/>
              </a:spcBef>
              <a:spcAft>
                <a:spcPts val="0"/>
              </a:spcAft>
              <a:buSzPct val="100000"/>
              <a:buNone/>
              <a:defRPr sz="2100"/>
            </a:lvl2pPr>
            <a:lvl3pPr lvl="2" algn="ctr" rtl="0">
              <a:lnSpc>
                <a:spcPct val="100000"/>
              </a:lnSpc>
              <a:spcBef>
                <a:spcPts val="0"/>
              </a:spcBef>
              <a:spcAft>
                <a:spcPts val="0"/>
              </a:spcAft>
              <a:buSzPct val="100000"/>
              <a:buNone/>
              <a:defRPr sz="2100"/>
            </a:lvl3pPr>
            <a:lvl4pPr lvl="3" algn="ctr" rtl="0">
              <a:lnSpc>
                <a:spcPct val="100000"/>
              </a:lnSpc>
              <a:spcBef>
                <a:spcPts val="0"/>
              </a:spcBef>
              <a:spcAft>
                <a:spcPts val="0"/>
              </a:spcAft>
              <a:buSzPct val="100000"/>
              <a:buNone/>
              <a:defRPr sz="2100"/>
            </a:lvl4pPr>
            <a:lvl5pPr lvl="4" algn="ctr" rtl="0">
              <a:lnSpc>
                <a:spcPct val="100000"/>
              </a:lnSpc>
              <a:spcBef>
                <a:spcPts val="0"/>
              </a:spcBef>
              <a:spcAft>
                <a:spcPts val="0"/>
              </a:spcAft>
              <a:buSzPct val="100000"/>
              <a:buNone/>
              <a:defRPr sz="2100"/>
            </a:lvl5pPr>
            <a:lvl6pPr lvl="5" algn="ctr" rtl="0">
              <a:lnSpc>
                <a:spcPct val="100000"/>
              </a:lnSpc>
              <a:spcBef>
                <a:spcPts val="0"/>
              </a:spcBef>
              <a:spcAft>
                <a:spcPts val="0"/>
              </a:spcAft>
              <a:buSzPct val="100000"/>
              <a:buNone/>
              <a:defRPr sz="2100"/>
            </a:lvl6pPr>
            <a:lvl7pPr lvl="6" algn="ctr" rtl="0">
              <a:lnSpc>
                <a:spcPct val="100000"/>
              </a:lnSpc>
              <a:spcBef>
                <a:spcPts val="0"/>
              </a:spcBef>
              <a:spcAft>
                <a:spcPts val="0"/>
              </a:spcAft>
              <a:buSzPct val="100000"/>
              <a:buNone/>
              <a:defRPr sz="2100"/>
            </a:lvl7pPr>
            <a:lvl8pPr lvl="7" algn="ctr" rtl="0">
              <a:lnSpc>
                <a:spcPct val="100000"/>
              </a:lnSpc>
              <a:spcBef>
                <a:spcPts val="0"/>
              </a:spcBef>
              <a:spcAft>
                <a:spcPts val="0"/>
              </a:spcAft>
              <a:buSzPct val="100000"/>
              <a:buNone/>
              <a:defRPr sz="2100"/>
            </a:lvl8pPr>
            <a:lvl9pPr lvl="8" algn="ctr" rtl="0">
              <a:lnSpc>
                <a:spcPct val="100000"/>
              </a:lnSpc>
              <a:spcBef>
                <a:spcPts val="0"/>
              </a:spcBef>
              <a:spcAft>
                <a:spcPts val="0"/>
              </a:spcAft>
              <a:buSzPct val="100000"/>
              <a:buNone/>
              <a:defRPr sz="2100"/>
            </a:lvl9pPr>
          </a:lstStyle>
          <a:p>
            <a:endParaRPr/>
          </a:p>
        </p:txBody>
      </p:sp>
      <p:sp>
        <p:nvSpPr>
          <p:cNvPr id="84" name="Shape 84"/>
          <p:cNvSpPr txBox="1">
            <a:spLocks noGrp="1"/>
          </p:cNvSpPr>
          <p:nvPr>
            <p:ph type="body" idx="2"/>
          </p:nvPr>
        </p:nvSpPr>
        <p:spPr>
          <a:xfrm>
            <a:off x="4939500" y="724075"/>
            <a:ext cx="3837000" cy="3695100"/>
          </a:xfrm>
          <a:prstGeom prst="rect">
            <a:avLst/>
          </a:prstGeom>
        </p:spPr>
        <p:txBody>
          <a:bodyPr lIns="91425" tIns="91425" rIns="91425" bIns="91425" anchor="ctr"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85" name="Shape 85"/>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311700" y="445025"/>
            <a:ext cx="8520599" cy="572699"/>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8" name="Shape 18"/>
          <p:cNvSpPr txBox="1">
            <a:spLocks noGrp="1"/>
          </p:cNvSpPr>
          <p:nvPr>
            <p:ph type="body" idx="1"/>
          </p:nvPr>
        </p:nvSpPr>
        <p:spPr>
          <a:xfrm>
            <a:off x="311700" y="1152475"/>
            <a:ext cx="8520599" cy="3416400"/>
          </a:xfrm>
          <a:prstGeom prst="rect">
            <a:avLst/>
          </a:prstGeom>
        </p:spPr>
        <p:txBody>
          <a:bodyPr lIns="91425" tIns="91425" rIns="91425" bIns="91425" anchor="t" anchorCtr="0"/>
          <a:lstStyle>
            <a:lvl1pPr lvl="0">
              <a:lnSpc>
                <a:spcPct val="150000"/>
              </a:lnSpc>
              <a:spcBef>
                <a:spcPts val="0"/>
              </a:spcBef>
              <a:buSzPct val="100000"/>
              <a:defRPr sz="2000"/>
            </a:lvl1pPr>
            <a:lvl2pPr lvl="1">
              <a:lnSpc>
                <a:spcPct val="150000"/>
              </a:lnSpc>
              <a:spcBef>
                <a:spcPts val="0"/>
              </a:spcBef>
              <a:buSzPct val="100000"/>
              <a:defRPr sz="1600"/>
            </a:lvl2pPr>
            <a:lvl3pPr lvl="2">
              <a:lnSpc>
                <a:spcPct val="150000"/>
              </a:lnSpc>
              <a:spcBef>
                <a:spcPts val="0"/>
              </a:spcBef>
              <a:defRPr/>
            </a:lvl3pPr>
            <a:lvl4pPr lvl="3">
              <a:lnSpc>
                <a:spcPct val="150000"/>
              </a:lnSpc>
              <a:spcBef>
                <a:spcPts val="0"/>
              </a:spcBef>
              <a:defRPr/>
            </a:lvl4pPr>
            <a:lvl5pPr lvl="4">
              <a:lnSpc>
                <a:spcPct val="150000"/>
              </a:lnSpc>
              <a:spcBef>
                <a:spcPts val="0"/>
              </a:spcBef>
              <a:defRPr/>
            </a:lvl5pPr>
            <a:lvl6pPr lvl="5">
              <a:lnSpc>
                <a:spcPct val="150000"/>
              </a:lnSpc>
              <a:spcBef>
                <a:spcPts val="0"/>
              </a:spcBef>
              <a:defRPr/>
            </a:lvl6pPr>
            <a:lvl7pPr lvl="6">
              <a:lnSpc>
                <a:spcPct val="150000"/>
              </a:lnSpc>
              <a:spcBef>
                <a:spcPts val="0"/>
              </a:spcBef>
              <a:defRPr/>
            </a:lvl7pPr>
            <a:lvl8pPr lvl="7">
              <a:lnSpc>
                <a:spcPct val="150000"/>
              </a:lnSpc>
              <a:spcBef>
                <a:spcPts val="0"/>
              </a:spcBef>
              <a:defRPr/>
            </a:lvl8pPr>
            <a:lvl9pPr lvl="8">
              <a:lnSpc>
                <a:spcPct val="150000"/>
              </a:lnSpc>
              <a:spcBef>
                <a:spcPts val="0"/>
              </a:spcBef>
              <a:defRPr/>
            </a:lvl9pPr>
          </a:lstStyle>
          <a:p>
            <a:endParaRPr/>
          </a:p>
        </p:txBody>
      </p:sp>
      <p:sp>
        <p:nvSpPr>
          <p:cNvPr id="19" name="Shape 19"/>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Caption">
    <p:spTree>
      <p:nvGrpSpPr>
        <p:cNvPr id="1" name="Shape 86"/>
        <p:cNvGrpSpPr/>
        <p:nvPr/>
      </p:nvGrpSpPr>
      <p:grpSpPr>
        <a:xfrm>
          <a:off x="0" y="0"/>
          <a:ext cx="0" cy="0"/>
          <a:chOff x="0" y="0"/>
          <a:chExt cx="0" cy="0"/>
        </a:xfrm>
      </p:grpSpPr>
      <p:sp>
        <p:nvSpPr>
          <p:cNvPr id="87" name="Shape 87"/>
          <p:cNvSpPr txBox="1">
            <a:spLocks noGrp="1"/>
          </p:cNvSpPr>
          <p:nvPr>
            <p:ph type="body" idx="1"/>
          </p:nvPr>
        </p:nvSpPr>
        <p:spPr>
          <a:xfrm>
            <a:off x="311700" y="4230575"/>
            <a:ext cx="5998800" cy="605100"/>
          </a:xfrm>
          <a:prstGeom prst="rect">
            <a:avLst/>
          </a:prstGeom>
        </p:spPr>
        <p:txBody>
          <a:bodyPr lIns="91425" tIns="91425" rIns="91425" bIns="91425" anchor="ctr" anchorCtr="0"/>
          <a:lstStyle>
            <a:lvl1pPr lvl="0" rtl="0">
              <a:lnSpc>
                <a:spcPct val="100000"/>
              </a:lnSpc>
              <a:spcBef>
                <a:spcPts val="0"/>
              </a:spcBef>
              <a:spcAft>
                <a:spcPts val="0"/>
              </a:spcAft>
              <a:buNone/>
              <a:defRPr/>
            </a:lvl1pPr>
          </a:lstStyle>
          <a:p>
            <a:endParaRPr/>
          </a:p>
        </p:txBody>
      </p:sp>
      <p:sp>
        <p:nvSpPr>
          <p:cNvPr id="88" name="Shape 88"/>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Big number">
    <p:spTree>
      <p:nvGrpSpPr>
        <p:cNvPr id="1" name="Shape 89"/>
        <p:cNvGrpSpPr/>
        <p:nvPr/>
      </p:nvGrpSpPr>
      <p:grpSpPr>
        <a:xfrm>
          <a:off x="0" y="0"/>
          <a:ext cx="0" cy="0"/>
          <a:chOff x="0" y="0"/>
          <a:chExt cx="0" cy="0"/>
        </a:xfrm>
      </p:grpSpPr>
      <p:sp>
        <p:nvSpPr>
          <p:cNvPr id="90" name="Shape 90"/>
          <p:cNvSpPr txBox="1">
            <a:spLocks noGrp="1"/>
          </p:cNvSpPr>
          <p:nvPr>
            <p:ph type="title"/>
          </p:nvPr>
        </p:nvSpPr>
        <p:spPr>
          <a:xfrm>
            <a:off x="311700" y="1106125"/>
            <a:ext cx="8520600" cy="1963500"/>
          </a:xfrm>
          <a:prstGeom prst="rect">
            <a:avLst/>
          </a:prstGeom>
        </p:spPr>
        <p:txBody>
          <a:bodyPr lIns="91425" tIns="91425" rIns="91425" bIns="91425" anchor="b" anchorCtr="0"/>
          <a:lstStyle>
            <a:lvl1pPr lvl="0" algn="ctr" rtl="0">
              <a:spcBef>
                <a:spcPts val="0"/>
              </a:spcBef>
              <a:buSzPct val="100000"/>
              <a:defRPr sz="12000"/>
            </a:lvl1pPr>
            <a:lvl2pPr lvl="1" algn="ctr" rtl="0">
              <a:spcBef>
                <a:spcPts val="0"/>
              </a:spcBef>
              <a:buSzPct val="100000"/>
              <a:defRPr sz="12000"/>
            </a:lvl2pPr>
            <a:lvl3pPr lvl="2" algn="ctr" rtl="0">
              <a:spcBef>
                <a:spcPts val="0"/>
              </a:spcBef>
              <a:buSzPct val="100000"/>
              <a:defRPr sz="12000"/>
            </a:lvl3pPr>
            <a:lvl4pPr lvl="3" algn="ctr" rtl="0">
              <a:spcBef>
                <a:spcPts val="0"/>
              </a:spcBef>
              <a:buSzPct val="100000"/>
              <a:defRPr sz="12000"/>
            </a:lvl4pPr>
            <a:lvl5pPr lvl="4" algn="ctr" rtl="0">
              <a:spcBef>
                <a:spcPts val="0"/>
              </a:spcBef>
              <a:buSzPct val="100000"/>
              <a:defRPr sz="12000"/>
            </a:lvl5pPr>
            <a:lvl6pPr lvl="5" algn="ctr" rtl="0">
              <a:spcBef>
                <a:spcPts val="0"/>
              </a:spcBef>
              <a:buSzPct val="100000"/>
              <a:defRPr sz="12000"/>
            </a:lvl6pPr>
            <a:lvl7pPr lvl="6" algn="ctr" rtl="0">
              <a:spcBef>
                <a:spcPts val="0"/>
              </a:spcBef>
              <a:buSzPct val="100000"/>
              <a:defRPr sz="12000"/>
            </a:lvl7pPr>
            <a:lvl8pPr lvl="7" algn="ctr" rtl="0">
              <a:spcBef>
                <a:spcPts val="0"/>
              </a:spcBef>
              <a:buSzPct val="100000"/>
              <a:defRPr sz="12000"/>
            </a:lvl8pPr>
            <a:lvl9pPr lvl="8" algn="ctr" rtl="0">
              <a:spcBef>
                <a:spcPts val="0"/>
              </a:spcBef>
              <a:buSzPct val="100000"/>
              <a:defRPr sz="12000"/>
            </a:lvl9pPr>
          </a:lstStyle>
          <a:p>
            <a:endParaRPr/>
          </a:p>
        </p:txBody>
      </p:sp>
      <p:sp>
        <p:nvSpPr>
          <p:cNvPr id="91" name="Shape 91"/>
          <p:cNvSpPr txBox="1">
            <a:spLocks noGrp="1"/>
          </p:cNvSpPr>
          <p:nvPr>
            <p:ph type="body" idx="1"/>
          </p:nvPr>
        </p:nvSpPr>
        <p:spPr>
          <a:xfrm>
            <a:off x="311700" y="3152225"/>
            <a:ext cx="8520600" cy="1300800"/>
          </a:xfrm>
          <a:prstGeom prst="rect">
            <a:avLst/>
          </a:prstGeom>
        </p:spPr>
        <p:txBody>
          <a:bodyPr lIns="91425" tIns="91425" rIns="91425" bIns="91425" anchor="t" anchorCtr="0"/>
          <a:lstStyle>
            <a:lvl1pPr lvl="0" algn="ctr" rtl="0">
              <a:spcBef>
                <a:spcPts val="0"/>
              </a:spcBef>
              <a:defRPr/>
            </a:lvl1pPr>
            <a:lvl2pPr lvl="1" algn="ctr" rtl="0">
              <a:spcBef>
                <a:spcPts val="0"/>
              </a:spcBef>
              <a:defRPr/>
            </a:lvl2pPr>
            <a:lvl3pPr lvl="2" algn="ctr" rtl="0">
              <a:spcBef>
                <a:spcPts val="0"/>
              </a:spcBef>
              <a:defRPr/>
            </a:lvl3pPr>
            <a:lvl4pPr lvl="3" algn="ctr" rtl="0">
              <a:spcBef>
                <a:spcPts val="0"/>
              </a:spcBef>
              <a:defRPr/>
            </a:lvl4pPr>
            <a:lvl5pPr lvl="4" algn="ctr" rtl="0">
              <a:spcBef>
                <a:spcPts val="0"/>
              </a:spcBef>
              <a:defRPr/>
            </a:lvl5pPr>
            <a:lvl6pPr lvl="5" algn="ctr" rtl="0">
              <a:spcBef>
                <a:spcPts val="0"/>
              </a:spcBef>
              <a:defRPr/>
            </a:lvl6pPr>
            <a:lvl7pPr lvl="6" algn="ctr" rtl="0">
              <a:spcBef>
                <a:spcPts val="0"/>
              </a:spcBef>
              <a:defRPr/>
            </a:lvl7pPr>
            <a:lvl8pPr lvl="7" algn="ctr" rtl="0">
              <a:spcBef>
                <a:spcPts val="0"/>
              </a:spcBef>
              <a:defRPr/>
            </a:lvl8pPr>
            <a:lvl9pPr lvl="8" algn="ctr" rtl="0">
              <a:spcBef>
                <a:spcPts val="0"/>
              </a:spcBef>
              <a:defRPr/>
            </a:lvl9pPr>
          </a:lstStyle>
          <a:p>
            <a:endParaRPr/>
          </a:p>
        </p:txBody>
      </p:sp>
      <p:sp>
        <p:nvSpPr>
          <p:cNvPr id="92" name="Shape 92"/>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93"/>
        <p:cNvGrpSpPr/>
        <p:nvPr/>
      </p:nvGrpSpPr>
      <p:grpSpPr>
        <a:xfrm>
          <a:off x="0" y="0"/>
          <a:ext cx="0" cy="0"/>
          <a:chOff x="0" y="0"/>
          <a:chExt cx="0" cy="0"/>
        </a:xfrm>
      </p:grpSpPr>
      <p:sp>
        <p:nvSpPr>
          <p:cNvPr id="94" name="Shape 94"/>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3248C794-7E12-4A43-B05A-9D85181E3DD0}" type="datetimeFigureOut">
              <a:rPr lang="en-US" smtClean="0"/>
              <a:t>11/30/16</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E481669D-9567-7048-852C-F579745F7A2D}" type="slidenum">
              <a:rPr lang="en-US" smtClean="0"/>
              <a:t>‹#›</a:t>
            </a:fld>
            <a:endParaRPr lang="en-US"/>
          </a:p>
        </p:txBody>
      </p:sp>
    </p:spTree>
    <p:extLst>
      <p:ext uri="{BB962C8B-B14F-4D97-AF65-F5344CB8AC3E}">
        <p14:creationId xmlns:p14="http://schemas.microsoft.com/office/powerpoint/2010/main" val="16206775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11700" y="445025"/>
            <a:ext cx="8520599" cy="572699"/>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body" idx="1"/>
          </p:nvPr>
        </p:nvSpPr>
        <p:spPr>
          <a:xfrm>
            <a:off x="311700" y="1152475"/>
            <a:ext cx="3999899" cy="34164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3" name="Shape 23"/>
          <p:cNvSpPr txBox="1">
            <a:spLocks noGrp="1"/>
          </p:cNvSpPr>
          <p:nvPr>
            <p:ph type="body" idx="2"/>
          </p:nvPr>
        </p:nvSpPr>
        <p:spPr>
          <a:xfrm>
            <a:off x="4832400" y="1152475"/>
            <a:ext cx="3999899" cy="34164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4" name="Shape 24"/>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311700" y="555600"/>
            <a:ext cx="2807999" cy="755699"/>
          </a:xfrm>
          <a:prstGeom prst="rect">
            <a:avLst/>
          </a:prstGeom>
        </p:spPr>
        <p:txBody>
          <a:bodyPr lIns="91425" tIns="91425" rIns="91425" bIns="91425" anchor="b" anchorCtr="0"/>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a:endParaRPr/>
          </a:p>
        </p:txBody>
      </p:sp>
      <p:sp>
        <p:nvSpPr>
          <p:cNvPr id="30" name="Shape 30"/>
          <p:cNvSpPr txBox="1">
            <a:spLocks noGrp="1"/>
          </p:cNvSpPr>
          <p:nvPr>
            <p:ph type="body" idx="1"/>
          </p:nvPr>
        </p:nvSpPr>
        <p:spPr>
          <a:xfrm>
            <a:off x="311700" y="1389600"/>
            <a:ext cx="2807999" cy="3179400"/>
          </a:xfrm>
          <a:prstGeom prst="rect">
            <a:avLst/>
          </a:prstGeom>
        </p:spPr>
        <p:txBody>
          <a:bodyPr lIns="91425" tIns="91425" rIns="91425" bIns="91425" anchor="t" anchorCtr="0"/>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31" name="Shape 31"/>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Main point">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490250" y="450150"/>
            <a:ext cx="6367800" cy="4090800"/>
          </a:xfrm>
          <a:prstGeom prst="rect">
            <a:avLst/>
          </a:prstGeom>
        </p:spPr>
        <p:txBody>
          <a:bodyPr lIns="91425" tIns="91425" rIns="91425" bIns="91425" anchor="ctr" anchorCtr="0"/>
          <a:lstStyle>
            <a:lvl1pPr lvl="0">
              <a:spcBef>
                <a:spcPts val="0"/>
              </a:spcBef>
              <a:buSzPct val="100000"/>
              <a:defRPr sz="4800"/>
            </a:lvl1pPr>
            <a:lvl2pPr lvl="1">
              <a:spcBef>
                <a:spcPts val="0"/>
              </a:spcBef>
              <a:buSzPct val="100000"/>
              <a:defRPr sz="4800"/>
            </a:lvl2pPr>
            <a:lvl3pPr lvl="2">
              <a:spcBef>
                <a:spcPts val="0"/>
              </a:spcBef>
              <a:buSzPct val="100000"/>
              <a:defRPr sz="4800"/>
            </a:lvl3pPr>
            <a:lvl4pPr lvl="3">
              <a:spcBef>
                <a:spcPts val="0"/>
              </a:spcBef>
              <a:buSzPct val="100000"/>
              <a:defRPr sz="4800"/>
            </a:lvl4pPr>
            <a:lvl5pPr lvl="4">
              <a:spcBef>
                <a:spcPts val="0"/>
              </a:spcBef>
              <a:buSzPct val="100000"/>
              <a:defRPr sz="4800"/>
            </a:lvl5pPr>
            <a:lvl6pPr lvl="5">
              <a:spcBef>
                <a:spcPts val="0"/>
              </a:spcBef>
              <a:buSzPct val="100000"/>
              <a:defRPr sz="4800"/>
            </a:lvl6pPr>
            <a:lvl7pPr lvl="6">
              <a:spcBef>
                <a:spcPts val="0"/>
              </a:spcBef>
              <a:buSzPct val="100000"/>
              <a:defRPr sz="4800"/>
            </a:lvl7pPr>
            <a:lvl8pPr lvl="7">
              <a:spcBef>
                <a:spcPts val="0"/>
              </a:spcBef>
              <a:buSzPct val="100000"/>
              <a:defRPr sz="4800"/>
            </a:lvl8pPr>
            <a:lvl9pPr lvl="8">
              <a:spcBef>
                <a:spcPts val="0"/>
              </a:spcBef>
              <a:buSzPct val="100000"/>
              <a:defRPr sz="4800"/>
            </a:lvl9pPr>
          </a:lstStyle>
          <a:p>
            <a:endParaRPr/>
          </a:p>
        </p:txBody>
      </p:sp>
      <p:sp>
        <p:nvSpPr>
          <p:cNvPr id="34" name="Shape 34"/>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35"/>
        <p:cNvGrpSpPr/>
        <p:nvPr/>
      </p:nvGrpSpPr>
      <p:grpSpPr>
        <a:xfrm>
          <a:off x="0" y="0"/>
          <a:ext cx="0" cy="0"/>
          <a:chOff x="0" y="0"/>
          <a:chExt cx="0" cy="0"/>
        </a:xfrm>
      </p:grpSpPr>
      <p:sp>
        <p:nvSpPr>
          <p:cNvPr id="36" name="Shape 36"/>
          <p:cNvSpPr/>
          <p:nvPr/>
        </p:nvSpPr>
        <p:spPr>
          <a:xfrm>
            <a:off x="4572000" y="-125"/>
            <a:ext cx="4572000" cy="5143499"/>
          </a:xfrm>
          <a:prstGeom prst="rect">
            <a:avLst/>
          </a:prstGeom>
          <a:solidFill>
            <a:schemeClr val="lt2"/>
          </a:solidFill>
          <a:ln>
            <a:noFill/>
          </a:ln>
        </p:spPr>
        <p:txBody>
          <a:bodyPr lIns="91425" tIns="91425" rIns="91425" bIns="91425" anchor="ctr" anchorCtr="0">
            <a:noAutofit/>
          </a:bodyPr>
          <a:lstStyle/>
          <a:p>
            <a:pPr lvl="0">
              <a:spcBef>
                <a:spcPts val="0"/>
              </a:spcBef>
              <a:buNone/>
            </a:pPr>
            <a:endParaRPr/>
          </a:p>
        </p:txBody>
      </p:sp>
      <p:sp>
        <p:nvSpPr>
          <p:cNvPr id="37" name="Shape 37"/>
          <p:cNvSpPr txBox="1">
            <a:spLocks noGrp="1"/>
          </p:cNvSpPr>
          <p:nvPr>
            <p:ph type="title"/>
          </p:nvPr>
        </p:nvSpPr>
        <p:spPr>
          <a:xfrm>
            <a:off x="265500" y="1233175"/>
            <a:ext cx="4045199" cy="1482300"/>
          </a:xfrm>
          <a:prstGeom prst="rect">
            <a:avLst/>
          </a:prstGeom>
        </p:spPr>
        <p:txBody>
          <a:bodyPr lIns="91425" tIns="91425" rIns="91425" bIns="91425" anchor="b" anchorCtr="0"/>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a:endParaRPr/>
          </a:p>
        </p:txBody>
      </p:sp>
      <p:sp>
        <p:nvSpPr>
          <p:cNvPr id="38" name="Shape 38"/>
          <p:cNvSpPr txBox="1">
            <a:spLocks noGrp="1"/>
          </p:cNvSpPr>
          <p:nvPr>
            <p:ph type="subTitle" idx="1"/>
          </p:nvPr>
        </p:nvSpPr>
        <p:spPr>
          <a:xfrm>
            <a:off x="265500" y="2803075"/>
            <a:ext cx="4045199" cy="1235100"/>
          </a:xfrm>
          <a:prstGeom prst="rect">
            <a:avLst/>
          </a:prstGeom>
        </p:spPr>
        <p:txBody>
          <a:bodyPr lIns="91425" tIns="91425" rIns="91425" bIns="91425" anchor="t" anchorCtr="0"/>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a:endParaRPr/>
          </a:p>
        </p:txBody>
      </p:sp>
      <p:sp>
        <p:nvSpPr>
          <p:cNvPr id="39" name="Shape 39"/>
          <p:cNvSpPr txBox="1">
            <a:spLocks noGrp="1"/>
          </p:cNvSpPr>
          <p:nvPr>
            <p:ph type="body" idx="2"/>
          </p:nvPr>
        </p:nvSpPr>
        <p:spPr>
          <a:xfrm>
            <a:off x="4939500" y="724075"/>
            <a:ext cx="3837000" cy="3695099"/>
          </a:xfrm>
          <a:prstGeom prst="rect">
            <a:avLst/>
          </a:prstGeom>
        </p:spPr>
        <p:txBody>
          <a:bodyPr lIns="91425" tIns="91425" rIns="91425" bIns="91425" anchor="ctr"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40" name="Shape 40"/>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Caption">
    <p:spTree>
      <p:nvGrpSpPr>
        <p:cNvPr id="1" name="Shape 41"/>
        <p:cNvGrpSpPr/>
        <p:nvPr/>
      </p:nvGrpSpPr>
      <p:grpSpPr>
        <a:xfrm>
          <a:off x="0" y="0"/>
          <a:ext cx="0" cy="0"/>
          <a:chOff x="0" y="0"/>
          <a:chExt cx="0" cy="0"/>
        </a:xfrm>
      </p:grpSpPr>
      <p:sp>
        <p:nvSpPr>
          <p:cNvPr id="42" name="Shape 42"/>
          <p:cNvSpPr txBox="1">
            <a:spLocks noGrp="1"/>
          </p:cNvSpPr>
          <p:nvPr>
            <p:ph type="body" idx="1"/>
          </p:nvPr>
        </p:nvSpPr>
        <p:spPr>
          <a:xfrm>
            <a:off x="311700" y="4230575"/>
            <a:ext cx="5998800" cy="605100"/>
          </a:xfrm>
          <a:prstGeom prst="rect">
            <a:avLst/>
          </a:prstGeom>
        </p:spPr>
        <p:txBody>
          <a:bodyPr lIns="91425" tIns="91425" rIns="91425" bIns="91425" anchor="ctr" anchorCtr="0"/>
          <a:lstStyle>
            <a:lvl1pPr lvl="0">
              <a:lnSpc>
                <a:spcPct val="100000"/>
              </a:lnSpc>
              <a:spcBef>
                <a:spcPts val="0"/>
              </a:spcBef>
              <a:spcAft>
                <a:spcPts val="0"/>
              </a:spcAft>
              <a:buNone/>
              <a:defRPr/>
            </a:lvl1pPr>
          </a:lstStyle>
          <a:p>
            <a:endParaRPr/>
          </a:p>
        </p:txBody>
      </p:sp>
      <p:sp>
        <p:nvSpPr>
          <p:cNvPr id="43" name="Shape 43"/>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Big number">
    <p:spTree>
      <p:nvGrpSpPr>
        <p:cNvPr id="1" name="Shape 44"/>
        <p:cNvGrpSpPr/>
        <p:nvPr/>
      </p:nvGrpSpPr>
      <p:grpSpPr>
        <a:xfrm>
          <a:off x="0" y="0"/>
          <a:ext cx="0" cy="0"/>
          <a:chOff x="0" y="0"/>
          <a:chExt cx="0" cy="0"/>
        </a:xfrm>
      </p:grpSpPr>
      <p:sp>
        <p:nvSpPr>
          <p:cNvPr id="45" name="Shape 45"/>
          <p:cNvSpPr txBox="1">
            <a:spLocks noGrp="1"/>
          </p:cNvSpPr>
          <p:nvPr>
            <p:ph type="title"/>
          </p:nvPr>
        </p:nvSpPr>
        <p:spPr>
          <a:xfrm>
            <a:off x="311700" y="1106125"/>
            <a:ext cx="8520599" cy="1963500"/>
          </a:xfrm>
          <a:prstGeom prst="rect">
            <a:avLst/>
          </a:prstGeom>
        </p:spPr>
        <p:txBody>
          <a:bodyPr lIns="91425" tIns="91425" rIns="91425" bIns="91425" anchor="b" anchorCtr="0"/>
          <a:lstStyle>
            <a:lvl1pPr lvl="0" algn="ctr">
              <a:spcBef>
                <a:spcPts val="0"/>
              </a:spcBef>
              <a:buSzPct val="100000"/>
              <a:defRPr sz="12000"/>
            </a:lvl1pPr>
            <a:lvl2pPr lvl="1" algn="ctr">
              <a:spcBef>
                <a:spcPts val="0"/>
              </a:spcBef>
              <a:buSzPct val="100000"/>
              <a:defRPr sz="12000"/>
            </a:lvl2pPr>
            <a:lvl3pPr lvl="2" algn="ctr">
              <a:spcBef>
                <a:spcPts val="0"/>
              </a:spcBef>
              <a:buSzPct val="100000"/>
              <a:defRPr sz="12000"/>
            </a:lvl3pPr>
            <a:lvl4pPr lvl="3" algn="ctr">
              <a:spcBef>
                <a:spcPts val="0"/>
              </a:spcBef>
              <a:buSzPct val="100000"/>
              <a:defRPr sz="12000"/>
            </a:lvl4pPr>
            <a:lvl5pPr lvl="4" algn="ctr">
              <a:spcBef>
                <a:spcPts val="0"/>
              </a:spcBef>
              <a:buSzPct val="100000"/>
              <a:defRPr sz="12000"/>
            </a:lvl5pPr>
            <a:lvl6pPr lvl="5" algn="ctr">
              <a:spcBef>
                <a:spcPts val="0"/>
              </a:spcBef>
              <a:buSzPct val="100000"/>
              <a:defRPr sz="12000"/>
            </a:lvl6pPr>
            <a:lvl7pPr lvl="6" algn="ctr">
              <a:spcBef>
                <a:spcPts val="0"/>
              </a:spcBef>
              <a:buSzPct val="100000"/>
              <a:defRPr sz="12000"/>
            </a:lvl7pPr>
            <a:lvl8pPr lvl="7" algn="ctr">
              <a:spcBef>
                <a:spcPts val="0"/>
              </a:spcBef>
              <a:buSzPct val="100000"/>
              <a:defRPr sz="12000"/>
            </a:lvl8pPr>
            <a:lvl9pPr lvl="8" algn="ctr">
              <a:spcBef>
                <a:spcPts val="0"/>
              </a:spcBef>
              <a:buSzPct val="100000"/>
              <a:defRPr sz="12000"/>
            </a:lvl9pPr>
          </a:lstStyle>
          <a:p>
            <a:endParaRPr/>
          </a:p>
        </p:txBody>
      </p:sp>
      <p:sp>
        <p:nvSpPr>
          <p:cNvPr id="46" name="Shape 46"/>
          <p:cNvSpPr txBox="1">
            <a:spLocks noGrp="1"/>
          </p:cNvSpPr>
          <p:nvPr>
            <p:ph type="body" idx="1"/>
          </p:nvPr>
        </p:nvSpPr>
        <p:spPr>
          <a:xfrm>
            <a:off x="311700" y="3152225"/>
            <a:ext cx="8520599" cy="1300800"/>
          </a:xfrm>
          <a:prstGeom prst="rect">
            <a:avLst/>
          </a:prstGeom>
        </p:spPr>
        <p:txBody>
          <a:bodyPr lIns="91425" tIns="91425" rIns="91425" bIns="91425" anchor="t" anchorCtr="0"/>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a:endParaRPr/>
          </a:p>
        </p:txBody>
      </p:sp>
      <p:sp>
        <p:nvSpPr>
          <p:cNvPr id="47" name="Shape 47"/>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8"/>
        <p:cNvGrpSpPr/>
        <p:nvPr/>
      </p:nvGrpSpPr>
      <p:grpSpPr>
        <a:xfrm>
          <a:off x="0" y="0"/>
          <a:ext cx="0" cy="0"/>
          <a:chOff x="0" y="0"/>
          <a:chExt cx="0" cy="0"/>
        </a:xfrm>
      </p:grpSpPr>
      <p:sp>
        <p:nvSpPr>
          <p:cNvPr id="9" name="Shape 9"/>
          <p:cNvSpPr txBox="1">
            <a:spLocks noGrp="1"/>
          </p:cNvSpPr>
          <p:nvPr>
            <p:ph type="ctrTitle"/>
          </p:nvPr>
        </p:nvSpPr>
        <p:spPr>
          <a:xfrm>
            <a:off x="685800" y="1583342"/>
            <a:ext cx="7772400" cy="1159856"/>
          </a:xfrm>
          <a:prstGeom prst="rect">
            <a:avLst/>
          </a:prstGeom>
        </p:spPr>
        <p:txBody>
          <a:bodyPr lIns="91425" tIns="91425" rIns="91425" bIns="91425" anchor="b" anchorCtr="0"/>
          <a:lstStyle>
            <a:lvl1pPr algn="ctr">
              <a:spcBef>
                <a:spcPts val="0"/>
              </a:spcBef>
              <a:buSzPct val="100000"/>
              <a:defRPr sz="4800"/>
            </a:lvl1pPr>
            <a:lvl2pPr algn="ctr">
              <a:spcBef>
                <a:spcPts val="0"/>
              </a:spcBef>
              <a:buSzPct val="100000"/>
              <a:defRPr sz="4800"/>
            </a:lvl2pPr>
            <a:lvl3pPr algn="ctr">
              <a:spcBef>
                <a:spcPts val="0"/>
              </a:spcBef>
              <a:buSzPct val="100000"/>
              <a:defRPr sz="4800"/>
            </a:lvl3pPr>
            <a:lvl4pPr algn="ctr">
              <a:spcBef>
                <a:spcPts val="0"/>
              </a:spcBef>
              <a:buSzPct val="100000"/>
              <a:defRPr sz="4800"/>
            </a:lvl4pPr>
            <a:lvl5pPr algn="ctr">
              <a:spcBef>
                <a:spcPts val="0"/>
              </a:spcBef>
              <a:buSzPct val="100000"/>
              <a:defRPr sz="4800"/>
            </a:lvl5pPr>
            <a:lvl6pPr algn="ctr">
              <a:spcBef>
                <a:spcPts val="0"/>
              </a:spcBef>
              <a:buSzPct val="100000"/>
              <a:defRPr sz="4800"/>
            </a:lvl6pPr>
            <a:lvl7pPr algn="ctr">
              <a:spcBef>
                <a:spcPts val="0"/>
              </a:spcBef>
              <a:buSzPct val="100000"/>
              <a:defRPr sz="4800"/>
            </a:lvl7pPr>
            <a:lvl8pPr algn="ctr">
              <a:spcBef>
                <a:spcPts val="0"/>
              </a:spcBef>
              <a:buSzPct val="100000"/>
              <a:defRPr sz="4800"/>
            </a:lvl8pPr>
            <a:lvl9pPr algn="ctr">
              <a:spcBef>
                <a:spcPts val="0"/>
              </a:spcBef>
              <a:buSzPct val="100000"/>
              <a:defRPr sz="4800"/>
            </a:lvl9pPr>
          </a:lstStyle>
          <a:p>
            <a:endParaRPr/>
          </a:p>
        </p:txBody>
      </p:sp>
      <p:sp>
        <p:nvSpPr>
          <p:cNvPr id="10" name="Shape 10"/>
          <p:cNvSpPr txBox="1">
            <a:spLocks noGrp="1"/>
          </p:cNvSpPr>
          <p:nvPr>
            <p:ph type="subTitle" idx="1"/>
          </p:nvPr>
        </p:nvSpPr>
        <p:spPr>
          <a:xfrm>
            <a:off x="685800" y="2840053"/>
            <a:ext cx="7772400" cy="784737"/>
          </a:xfrm>
          <a:prstGeom prst="rect">
            <a:avLst/>
          </a:prstGeom>
        </p:spPr>
        <p:txBody>
          <a:bodyPr lIns="91425" tIns="91425" rIns="91425" bIns="91425" anchor="t" anchorCtr="0"/>
          <a:lstStyle>
            <a:lvl1pPr algn="ctr">
              <a:spcBef>
                <a:spcPts val="0"/>
              </a:spcBef>
              <a:buClr>
                <a:schemeClr val="dk2"/>
              </a:buClr>
              <a:buNone/>
              <a:defRPr>
                <a:solidFill>
                  <a:schemeClr val="dk2"/>
                </a:solidFill>
              </a:defRPr>
            </a:lvl1pPr>
            <a:lvl2pPr algn="ctr">
              <a:spcBef>
                <a:spcPts val="0"/>
              </a:spcBef>
              <a:buClr>
                <a:schemeClr val="dk2"/>
              </a:buClr>
              <a:buSzPct val="100000"/>
              <a:buNone/>
              <a:defRPr sz="3000">
                <a:solidFill>
                  <a:schemeClr val="dk2"/>
                </a:solidFill>
              </a:defRPr>
            </a:lvl2pPr>
            <a:lvl3pPr algn="ctr">
              <a:spcBef>
                <a:spcPts val="0"/>
              </a:spcBef>
              <a:buClr>
                <a:schemeClr val="dk2"/>
              </a:buClr>
              <a:buSzPct val="100000"/>
              <a:buNone/>
              <a:defRPr sz="3000">
                <a:solidFill>
                  <a:schemeClr val="dk2"/>
                </a:solidFill>
              </a:defRPr>
            </a:lvl3pPr>
            <a:lvl4pPr algn="ctr">
              <a:spcBef>
                <a:spcPts val="0"/>
              </a:spcBef>
              <a:buClr>
                <a:schemeClr val="dk2"/>
              </a:buClr>
              <a:buSzPct val="100000"/>
              <a:buNone/>
              <a:defRPr sz="3000">
                <a:solidFill>
                  <a:schemeClr val="dk2"/>
                </a:solidFill>
              </a:defRPr>
            </a:lvl4pPr>
            <a:lvl5pPr algn="ctr">
              <a:spcBef>
                <a:spcPts val="0"/>
              </a:spcBef>
              <a:buClr>
                <a:schemeClr val="dk2"/>
              </a:buClr>
              <a:buSzPct val="100000"/>
              <a:buNone/>
              <a:defRPr sz="3000">
                <a:solidFill>
                  <a:schemeClr val="dk2"/>
                </a:solidFill>
              </a:defRPr>
            </a:lvl5pPr>
            <a:lvl6pPr algn="ctr">
              <a:spcBef>
                <a:spcPts val="0"/>
              </a:spcBef>
              <a:buClr>
                <a:schemeClr val="dk2"/>
              </a:buClr>
              <a:buSzPct val="100000"/>
              <a:buNone/>
              <a:defRPr sz="3000">
                <a:solidFill>
                  <a:schemeClr val="dk2"/>
                </a:solidFill>
              </a:defRPr>
            </a:lvl6pPr>
            <a:lvl7pPr algn="ctr">
              <a:spcBef>
                <a:spcPts val="0"/>
              </a:spcBef>
              <a:buClr>
                <a:schemeClr val="dk2"/>
              </a:buClr>
              <a:buSzPct val="100000"/>
              <a:buNone/>
              <a:defRPr sz="3000">
                <a:solidFill>
                  <a:schemeClr val="dk2"/>
                </a:solidFill>
              </a:defRPr>
            </a:lvl7pPr>
            <a:lvl8pPr algn="ctr">
              <a:spcBef>
                <a:spcPts val="0"/>
              </a:spcBef>
              <a:buClr>
                <a:schemeClr val="dk2"/>
              </a:buClr>
              <a:buSzPct val="100000"/>
              <a:buNone/>
              <a:defRPr sz="3000">
                <a:solidFill>
                  <a:schemeClr val="dk2"/>
                </a:solidFill>
              </a:defRPr>
            </a:lvl8pPr>
            <a:lvl9pPr algn="ctr">
              <a:spcBef>
                <a:spcPts val="0"/>
              </a:spcBef>
              <a:buClr>
                <a:schemeClr val="dk2"/>
              </a:buClr>
              <a:buSzPct val="100000"/>
              <a:buNone/>
              <a:defRPr sz="3000">
                <a:solidFill>
                  <a:schemeClr val="dk2"/>
                </a:solidFill>
              </a:defRPr>
            </a:lvl9pPr>
          </a:lstStyle>
          <a:p>
            <a:endParaRPr/>
          </a:p>
        </p:txBody>
      </p:sp>
      <p:sp>
        <p:nvSpPr>
          <p:cNvPr id="11" name="Shape 11"/>
          <p:cNvSpPr txBox="1">
            <a:spLocks noGrp="1"/>
          </p:cNvSpPr>
          <p:nvPr>
            <p:ph type="sldNum" idx="12"/>
          </p:nvPr>
        </p:nvSpPr>
        <p:spPr>
          <a:xfrm>
            <a:off x="8556791" y="4749850"/>
            <a:ext cx="548699" cy="393524"/>
          </a:xfrm>
          <a:prstGeom prst="rect">
            <a:avLst/>
          </a:prstGeom>
        </p:spPr>
        <p:txBody>
          <a:bodyPr lIns="91425" tIns="91425" rIns="91425" bIns="91425" anchor="ctr" anchorCtr="0">
            <a:noAutofit/>
          </a:bodyPr>
          <a:lstStyle/>
          <a:p>
            <a:pPr>
              <a:spcBef>
                <a:spcPts val="0"/>
              </a:spcBef>
              <a:buNone/>
            </a:pPr>
            <a:fld id="{00000000-1234-1234-1234-123412341234}" type="slidenum">
              <a:rPr lang="en"/>
              <a:t>‹#›</a:t>
            </a:fld>
            <a:endParaRPr lang="en"/>
          </a:p>
        </p:txBody>
      </p:sp>
    </p:spTree>
    <p:extLst>
      <p:ext uri="{BB962C8B-B14F-4D97-AF65-F5344CB8AC3E}">
        <p14:creationId xmlns:p14="http://schemas.microsoft.com/office/powerpoint/2010/main" val="1430211045"/>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theme" Target="../theme/theme2.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599" cy="572699"/>
          </a:xfrm>
          <a:prstGeom prst="rect">
            <a:avLst/>
          </a:prstGeom>
          <a:noFill/>
          <a:ln>
            <a:noFill/>
          </a:ln>
        </p:spPr>
        <p:txBody>
          <a:bodyPr lIns="91425" tIns="91425" rIns="91425" bIns="91425" anchor="t" anchorCtr="0"/>
          <a:lstStyle>
            <a:lvl1pPr lvl="0">
              <a:spcBef>
                <a:spcPts val="0"/>
              </a:spcBef>
              <a:buClr>
                <a:schemeClr val="dk1"/>
              </a:buClr>
              <a:buSzPct val="100000"/>
              <a:buNone/>
              <a:defRPr sz="2800">
                <a:solidFill>
                  <a:schemeClr val="dk1"/>
                </a:solidFill>
              </a:defRPr>
            </a:lvl1pPr>
            <a:lvl2pPr lvl="1">
              <a:spcBef>
                <a:spcPts val="0"/>
              </a:spcBef>
              <a:buClr>
                <a:schemeClr val="dk1"/>
              </a:buClr>
              <a:buSzPct val="100000"/>
              <a:buFont typeface="Average"/>
              <a:buNone/>
              <a:defRPr sz="2800">
                <a:solidFill>
                  <a:schemeClr val="dk1"/>
                </a:solidFill>
                <a:latin typeface="Average"/>
                <a:ea typeface="Average"/>
                <a:cs typeface="Average"/>
                <a:sym typeface="Average"/>
              </a:defRPr>
            </a:lvl2pPr>
            <a:lvl3pPr lvl="2">
              <a:spcBef>
                <a:spcPts val="0"/>
              </a:spcBef>
              <a:buClr>
                <a:schemeClr val="dk1"/>
              </a:buClr>
              <a:buSzPct val="100000"/>
              <a:buFont typeface="Average"/>
              <a:buNone/>
              <a:defRPr sz="2800">
                <a:solidFill>
                  <a:schemeClr val="dk1"/>
                </a:solidFill>
                <a:latin typeface="Average"/>
                <a:ea typeface="Average"/>
                <a:cs typeface="Average"/>
                <a:sym typeface="Average"/>
              </a:defRPr>
            </a:lvl3pPr>
            <a:lvl4pPr lvl="3">
              <a:spcBef>
                <a:spcPts val="0"/>
              </a:spcBef>
              <a:buClr>
                <a:schemeClr val="dk1"/>
              </a:buClr>
              <a:buSzPct val="100000"/>
              <a:buFont typeface="Average"/>
              <a:buNone/>
              <a:defRPr sz="2800">
                <a:solidFill>
                  <a:schemeClr val="dk1"/>
                </a:solidFill>
                <a:latin typeface="Average"/>
                <a:ea typeface="Average"/>
                <a:cs typeface="Average"/>
                <a:sym typeface="Average"/>
              </a:defRPr>
            </a:lvl4pPr>
            <a:lvl5pPr lvl="4">
              <a:spcBef>
                <a:spcPts val="0"/>
              </a:spcBef>
              <a:buClr>
                <a:schemeClr val="dk1"/>
              </a:buClr>
              <a:buSzPct val="100000"/>
              <a:buFont typeface="Average"/>
              <a:buNone/>
              <a:defRPr sz="2800">
                <a:solidFill>
                  <a:schemeClr val="dk1"/>
                </a:solidFill>
                <a:latin typeface="Average"/>
                <a:ea typeface="Average"/>
                <a:cs typeface="Average"/>
                <a:sym typeface="Average"/>
              </a:defRPr>
            </a:lvl5pPr>
            <a:lvl6pPr lvl="5">
              <a:spcBef>
                <a:spcPts val="0"/>
              </a:spcBef>
              <a:buClr>
                <a:schemeClr val="dk1"/>
              </a:buClr>
              <a:buSzPct val="100000"/>
              <a:buFont typeface="Average"/>
              <a:buNone/>
              <a:defRPr sz="2800">
                <a:solidFill>
                  <a:schemeClr val="dk1"/>
                </a:solidFill>
                <a:latin typeface="Average"/>
                <a:ea typeface="Average"/>
                <a:cs typeface="Average"/>
                <a:sym typeface="Average"/>
              </a:defRPr>
            </a:lvl6pPr>
            <a:lvl7pPr lvl="6">
              <a:spcBef>
                <a:spcPts val="0"/>
              </a:spcBef>
              <a:buClr>
                <a:schemeClr val="dk1"/>
              </a:buClr>
              <a:buSzPct val="100000"/>
              <a:buFont typeface="Average"/>
              <a:buNone/>
              <a:defRPr sz="2800">
                <a:solidFill>
                  <a:schemeClr val="dk1"/>
                </a:solidFill>
                <a:latin typeface="Average"/>
                <a:ea typeface="Average"/>
                <a:cs typeface="Average"/>
                <a:sym typeface="Average"/>
              </a:defRPr>
            </a:lvl7pPr>
            <a:lvl8pPr lvl="7">
              <a:spcBef>
                <a:spcPts val="0"/>
              </a:spcBef>
              <a:buClr>
                <a:schemeClr val="dk1"/>
              </a:buClr>
              <a:buSzPct val="100000"/>
              <a:buFont typeface="Average"/>
              <a:buNone/>
              <a:defRPr sz="2800">
                <a:solidFill>
                  <a:schemeClr val="dk1"/>
                </a:solidFill>
                <a:latin typeface="Average"/>
                <a:ea typeface="Average"/>
                <a:cs typeface="Average"/>
                <a:sym typeface="Average"/>
              </a:defRPr>
            </a:lvl8pPr>
            <a:lvl9pPr lvl="8">
              <a:spcBef>
                <a:spcPts val="0"/>
              </a:spcBef>
              <a:buClr>
                <a:schemeClr val="dk1"/>
              </a:buClr>
              <a:buSzPct val="100000"/>
              <a:buFont typeface="Average"/>
              <a:buNone/>
              <a:defRPr sz="2800">
                <a:solidFill>
                  <a:schemeClr val="dk1"/>
                </a:solidFill>
                <a:latin typeface="Average"/>
                <a:ea typeface="Average"/>
                <a:cs typeface="Average"/>
                <a:sym typeface="Average"/>
              </a:defRPr>
            </a:lvl9pPr>
          </a:lstStyle>
          <a:p>
            <a:endParaRPr/>
          </a:p>
        </p:txBody>
      </p:sp>
      <p:sp>
        <p:nvSpPr>
          <p:cNvPr id="7" name="Shape 7"/>
          <p:cNvSpPr txBox="1">
            <a:spLocks noGrp="1"/>
          </p:cNvSpPr>
          <p:nvPr>
            <p:ph type="body" idx="1"/>
          </p:nvPr>
        </p:nvSpPr>
        <p:spPr>
          <a:xfrm>
            <a:off x="311700" y="1152475"/>
            <a:ext cx="8520599" cy="3416400"/>
          </a:xfrm>
          <a:prstGeom prst="rect">
            <a:avLst/>
          </a:prstGeom>
          <a:noFill/>
          <a:ln>
            <a:noFill/>
          </a:ln>
        </p:spPr>
        <p:txBody>
          <a:bodyPr lIns="91425" tIns="91425" rIns="91425" bIns="91425" anchor="t" anchorCtr="0"/>
          <a:lstStyle>
            <a:lvl1pPr lvl="0">
              <a:lnSpc>
                <a:spcPct val="115000"/>
              </a:lnSpc>
              <a:spcBef>
                <a:spcPts val="0"/>
              </a:spcBef>
              <a:spcAft>
                <a:spcPts val="1600"/>
              </a:spcAft>
              <a:buSzPct val="100000"/>
              <a:defRPr sz="1800"/>
            </a:lvl1pPr>
            <a:lvl2pPr lvl="1">
              <a:lnSpc>
                <a:spcPct val="115000"/>
              </a:lnSpc>
              <a:spcBef>
                <a:spcPts val="0"/>
              </a:spcBef>
              <a:spcAft>
                <a:spcPts val="1600"/>
              </a:spcAft>
              <a:defRPr/>
            </a:lvl2pPr>
            <a:lvl3pPr lvl="2">
              <a:lnSpc>
                <a:spcPct val="115000"/>
              </a:lnSpc>
              <a:spcBef>
                <a:spcPts val="0"/>
              </a:spcBef>
              <a:spcAft>
                <a:spcPts val="1600"/>
              </a:spcAft>
              <a:defRPr/>
            </a:lvl3pPr>
            <a:lvl4pPr lvl="3">
              <a:lnSpc>
                <a:spcPct val="115000"/>
              </a:lnSpc>
              <a:spcBef>
                <a:spcPts val="0"/>
              </a:spcBef>
              <a:spcAft>
                <a:spcPts val="1600"/>
              </a:spcAft>
              <a:defRPr/>
            </a:lvl4pPr>
            <a:lvl5pPr lvl="4">
              <a:lnSpc>
                <a:spcPct val="115000"/>
              </a:lnSpc>
              <a:spcBef>
                <a:spcPts val="0"/>
              </a:spcBef>
              <a:spcAft>
                <a:spcPts val="1600"/>
              </a:spcAft>
              <a:defRPr/>
            </a:lvl5pPr>
            <a:lvl6pPr lvl="5">
              <a:lnSpc>
                <a:spcPct val="115000"/>
              </a:lnSpc>
              <a:spcBef>
                <a:spcPts val="0"/>
              </a:spcBef>
              <a:spcAft>
                <a:spcPts val="1600"/>
              </a:spcAft>
              <a:defRPr/>
            </a:lvl6pPr>
            <a:lvl7pPr lvl="6">
              <a:lnSpc>
                <a:spcPct val="115000"/>
              </a:lnSpc>
              <a:spcBef>
                <a:spcPts val="0"/>
              </a:spcBef>
              <a:spcAft>
                <a:spcPts val="1600"/>
              </a:spcAft>
              <a:defRPr/>
            </a:lvl7pPr>
            <a:lvl8pPr lvl="7">
              <a:lnSpc>
                <a:spcPct val="115000"/>
              </a:lnSpc>
              <a:spcBef>
                <a:spcPts val="0"/>
              </a:spcBef>
              <a:spcAft>
                <a:spcPts val="1600"/>
              </a:spcAft>
              <a:defRPr/>
            </a:lvl8pPr>
            <a:lvl9pPr lvl="8">
              <a:lnSpc>
                <a:spcPct val="115000"/>
              </a:lnSpc>
              <a:spcBef>
                <a:spcPts val="0"/>
              </a:spcBef>
              <a:spcAft>
                <a:spcPts val="1600"/>
              </a:spcAft>
              <a:defRPr/>
            </a:lvl9pPr>
          </a:lstStyle>
          <a:p>
            <a:endParaRPr/>
          </a:p>
        </p:txBody>
      </p:sp>
      <p:sp>
        <p:nvSpPr>
          <p:cNvPr id="8" name="Shape 8"/>
          <p:cNvSpPr txBox="1">
            <a:spLocks noGrp="1"/>
          </p:cNvSpPr>
          <p:nvPr>
            <p:ph type="sldNum" idx="12"/>
          </p:nvPr>
        </p:nvSpPr>
        <p:spPr>
          <a:xfrm>
            <a:off x="8472457" y="4663216"/>
            <a:ext cx="548699" cy="393600"/>
          </a:xfrm>
          <a:prstGeom prst="rect">
            <a:avLst/>
          </a:prstGeom>
          <a:noFill/>
          <a:ln>
            <a:noFill/>
          </a:ln>
        </p:spPr>
        <p:txBody>
          <a:bodyPr lIns="91425" tIns="91425" rIns="91425" bIns="91425" anchor="ctr" anchorCtr="0">
            <a:noAutofit/>
          </a:bodyPr>
          <a:lstStyle/>
          <a:p>
            <a:pPr lvl="0" algn="r">
              <a:spcBef>
                <a:spcPts val="0"/>
              </a:spcBef>
              <a:buNone/>
            </a:pPr>
            <a:fld id="{00000000-1234-1234-1234-123412341234}" type="slidenum">
              <a:rPr lang="en" sz="1000">
                <a:solidFill>
                  <a:schemeClr val="dk2"/>
                </a:solidFill>
              </a:rPr>
              <a:t>‹#›</a:t>
            </a:fld>
            <a:endParaRPr lang="en" sz="1000">
              <a:solidFill>
                <a:schemeClr val="dk2"/>
              </a:solidFill>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3" r:id="rId4"/>
    <p:sldLayoutId id="2147483654" r:id="rId5"/>
    <p:sldLayoutId id="2147483655" r:id="rId6"/>
    <p:sldLayoutId id="2147483656" r:id="rId7"/>
    <p:sldLayoutId id="2147483657" r:id="rId8"/>
    <p:sldLayoutId id="2147483672" r:id="rId9"/>
    <p:sldLayoutId id="2147483673" r:id="rId10"/>
    <p:sldLayoutId id="2147483674"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Shape 51"/>
          <p:cNvSpPr txBox="1">
            <a:spLocks noGrp="1"/>
          </p:cNvSpPr>
          <p:nvPr>
            <p:ph type="title"/>
          </p:nvPr>
        </p:nvSpPr>
        <p:spPr>
          <a:xfrm>
            <a:off x="311700" y="445025"/>
            <a:ext cx="8520600" cy="572700"/>
          </a:xfrm>
          <a:prstGeom prst="rect">
            <a:avLst/>
          </a:prstGeom>
          <a:noFill/>
          <a:ln>
            <a:noFill/>
          </a:ln>
        </p:spPr>
        <p:txBody>
          <a:bodyPr lIns="91425" tIns="91425" rIns="91425" bIns="91425" anchor="t" anchorCtr="0"/>
          <a:lstStyle>
            <a:lvl1pPr lvl="0" rtl="0">
              <a:spcBef>
                <a:spcPts val="0"/>
              </a:spcBef>
              <a:buClr>
                <a:schemeClr val="dk1"/>
              </a:buClr>
              <a:buSzPct val="100000"/>
              <a:buFont typeface="Raleway"/>
              <a:buNone/>
              <a:defRPr sz="2800">
                <a:solidFill>
                  <a:schemeClr val="dk1"/>
                </a:solidFill>
                <a:latin typeface="Raleway"/>
                <a:ea typeface="Raleway"/>
                <a:cs typeface="Raleway"/>
                <a:sym typeface="Raleway"/>
              </a:defRPr>
            </a:lvl1pPr>
            <a:lvl2pPr lvl="1" rtl="0">
              <a:spcBef>
                <a:spcPts val="0"/>
              </a:spcBef>
              <a:buClr>
                <a:schemeClr val="dk1"/>
              </a:buClr>
              <a:buSzPct val="100000"/>
              <a:buNone/>
              <a:defRPr sz="2800">
                <a:solidFill>
                  <a:schemeClr val="dk1"/>
                </a:solidFill>
              </a:defRPr>
            </a:lvl2pPr>
            <a:lvl3pPr lvl="2" rtl="0">
              <a:spcBef>
                <a:spcPts val="0"/>
              </a:spcBef>
              <a:buClr>
                <a:schemeClr val="dk1"/>
              </a:buClr>
              <a:buSzPct val="100000"/>
              <a:buNone/>
              <a:defRPr sz="2800">
                <a:solidFill>
                  <a:schemeClr val="dk1"/>
                </a:solidFill>
              </a:defRPr>
            </a:lvl3pPr>
            <a:lvl4pPr lvl="3" rtl="0">
              <a:spcBef>
                <a:spcPts val="0"/>
              </a:spcBef>
              <a:buClr>
                <a:schemeClr val="dk1"/>
              </a:buClr>
              <a:buSzPct val="100000"/>
              <a:buNone/>
              <a:defRPr sz="2800">
                <a:solidFill>
                  <a:schemeClr val="dk1"/>
                </a:solidFill>
              </a:defRPr>
            </a:lvl4pPr>
            <a:lvl5pPr lvl="4" rtl="0">
              <a:spcBef>
                <a:spcPts val="0"/>
              </a:spcBef>
              <a:buClr>
                <a:schemeClr val="dk1"/>
              </a:buClr>
              <a:buSzPct val="100000"/>
              <a:buNone/>
              <a:defRPr sz="2800">
                <a:solidFill>
                  <a:schemeClr val="dk1"/>
                </a:solidFill>
              </a:defRPr>
            </a:lvl5pPr>
            <a:lvl6pPr lvl="5" rtl="0">
              <a:spcBef>
                <a:spcPts val="0"/>
              </a:spcBef>
              <a:buClr>
                <a:schemeClr val="dk1"/>
              </a:buClr>
              <a:buSzPct val="100000"/>
              <a:buNone/>
              <a:defRPr sz="2800">
                <a:solidFill>
                  <a:schemeClr val="dk1"/>
                </a:solidFill>
              </a:defRPr>
            </a:lvl6pPr>
            <a:lvl7pPr lvl="6" rtl="0">
              <a:spcBef>
                <a:spcPts val="0"/>
              </a:spcBef>
              <a:buClr>
                <a:schemeClr val="dk1"/>
              </a:buClr>
              <a:buSzPct val="100000"/>
              <a:buNone/>
              <a:defRPr sz="2800">
                <a:solidFill>
                  <a:schemeClr val="dk1"/>
                </a:solidFill>
              </a:defRPr>
            </a:lvl7pPr>
            <a:lvl8pPr lvl="7" rtl="0">
              <a:spcBef>
                <a:spcPts val="0"/>
              </a:spcBef>
              <a:buClr>
                <a:schemeClr val="dk1"/>
              </a:buClr>
              <a:buSzPct val="100000"/>
              <a:buNone/>
              <a:defRPr sz="2800">
                <a:solidFill>
                  <a:schemeClr val="dk1"/>
                </a:solidFill>
              </a:defRPr>
            </a:lvl8pPr>
            <a:lvl9pPr lvl="8" rtl="0">
              <a:spcBef>
                <a:spcPts val="0"/>
              </a:spcBef>
              <a:buClr>
                <a:schemeClr val="dk1"/>
              </a:buClr>
              <a:buSzPct val="100000"/>
              <a:buNone/>
              <a:defRPr sz="2800">
                <a:solidFill>
                  <a:schemeClr val="dk1"/>
                </a:solidFill>
              </a:defRPr>
            </a:lvl9pPr>
          </a:lstStyle>
          <a:p>
            <a:endParaRPr/>
          </a:p>
        </p:txBody>
      </p:sp>
      <p:sp>
        <p:nvSpPr>
          <p:cNvPr id="52" name="Shape 52"/>
          <p:cNvSpPr txBox="1">
            <a:spLocks noGrp="1"/>
          </p:cNvSpPr>
          <p:nvPr>
            <p:ph type="body" idx="1"/>
          </p:nvPr>
        </p:nvSpPr>
        <p:spPr>
          <a:xfrm>
            <a:off x="311700" y="1152475"/>
            <a:ext cx="8520600" cy="3416400"/>
          </a:xfrm>
          <a:prstGeom prst="rect">
            <a:avLst/>
          </a:prstGeom>
          <a:noFill/>
          <a:ln>
            <a:noFill/>
          </a:ln>
        </p:spPr>
        <p:txBody>
          <a:bodyPr lIns="91425" tIns="91425" rIns="91425" bIns="91425" anchor="t" anchorCtr="0"/>
          <a:lstStyle>
            <a:lvl1pPr lvl="0" rtl="0">
              <a:lnSpc>
                <a:spcPct val="115000"/>
              </a:lnSpc>
              <a:spcBef>
                <a:spcPts val="0"/>
              </a:spcBef>
              <a:spcAft>
                <a:spcPts val="1600"/>
              </a:spcAft>
              <a:buClr>
                <a:schemeClr val="dk2"/>
              </a:buClr>
              <a:buSzPct val="100000"/>
              <a:buFont typeface="Raleway"/>
              <a:defRPr sz="1800">
                <a:solidFill>
                  <a:schemeClr val="dk2"/>
                </a:solidFill>
                <a:latin typeface="Raleway"/>
                <a:ea typeface="Raleway"/>
                <a:cs typeface="Raleway"/>
                <a:sym typeface="Raleway"/>
              </a:defRPr>
            </a:lvl1pPr>
            <a:lvl2pPr lvl="1" rtl="0">
              <a:lnSpc>
                <a:spcPct val="115000"/>
              </a:lnSpc>
              <a:spcBef>
                <a:spcPts val="0"/>
              </a:spcBef>
              <a:spcAft>
                <a:spcPts val="1600"/>
              </a:spcAft>
              <a:buClr>
                <a:schemeClr val="dk2"/>
              </a:buClr>
              <a:buFont typeface="Raleway"/>
              <a:defRPr>
                <a:solidFill>
                  <a:schemeClr val="dk2"/>
                </a:solidFill>
                <a:latin typeface="Raleway"/>
                <a:ea typeface="Raleway"/>
                <a:cs typeface="Raleway"/>
                <a:sym typeface="Raleway"/>
              </a:defRPr>
            </a:lvl2pPr>
            <a:lvl3pPr lvl="2" rtl="0">
              <a:lnSpc>
                <a:spcPct val="115000"/>
              </a:lnSpc>
              <a:spcBef>
                <a:spcPts val="0"/>
              </a:spcBef>
              <a:spcAft>
                <a:spcPts val="1600"/>
              </a:spcAft>
              <a:buClr>
                <a:schemeClr val="dk2"/>
              </a:buClr>
              <a:buFont typeface="Raleway"/>
              <a:defRPr>
                <a:solidFill>
                  <a:schemeClr val="dk2"/>
                </a:solidFill>
                <a:latin typeface="Raleway"/>
                <a:ea typeface="Raleway"/>
                <a:cs typeface="Raleway"/>
                <a:sym typeface="Raleway"/>
              </a:defRPr>
            </a:lvl3pPr>
            <a:lvl4pPr lvl="3" rtl="0">
              <a:lnSpc>
                <a:spcPct val="115000"/>
              </a:lnSpc>
              <a:spcBef>
                <a:spcPts val="0"/>
              </a:spcBef>
              <a:spcAft>
                <a:spcPts val="1600"/>
              </a:spcAft>
              <a:buClr>
                <a:schemeClr val="dk2"/>
              </a:buClr>
              <a:buFont typeface="Raleway"/>
              <a:defRPr>
                <a:solidFill>
                  <a:schemeClr val="dk2"/>
                </a:solidFill>
                <a:latin typeface="Raleway"/>
                <a:ea typeface="Raleway"/>
                <a:cs typeface="Raleway"/>
                <a:sym typeface="Raleway"/>
              </a:defRPr>
            </a:lvl4pPr>
            <a:lvl5pPr lvl="4" rtl="0">
              <a:lnSpc>
                <a:spcPct val="115000"/>
              </a:lnSpc>
              <a:spcBef>
                <a:spcPts val="0"/>
              </a:spcBef>
              <a:spcAft>
                <a:spcPts val="1600"/>
              </a:spcAft>
              <a:buClr>
                <a:schemeClr val="dk2"/>
              </a:buClr>
              <a:buFont typeface="Raleway"/>
              <a:defRPr>
                <a:solidFill>
                  <a:schemeClr val="dk2"/>
                </a:solidFill>
                <a:latin typeface="Raleway"/>
                <a:ea typeface="Raleway"/>
                <a:cs typeface="Raleway"/>
                <a:sym typeface="Raleway"/>
              </a:defRPr>
            </a:lvl5pPr>
            <a:lvl6pPr lvl="5" rtl="0">
              <a:lnSpc>
                <a:spcPct val="115000"/>
              </a:lnSpc>
              <a:spcBef>
                <a:spcPts val="0"/>
              </a:spcBef>
              <a:spcAft>
                <a:spcPts val="1600"/>
              </a:spcAft>
              <a:buClr>
                <a:schemeClr val="dk2"/>
              </a:buClr>
              <a:buFont typeface="Raleway"/>
              <a:defRPr>
                <a:solidFill>
                  <a:schemeClr val="dk2"/>
                </a:solidFill>
                <a:latin typeface="Raleway"/>
                <a:ea typeface="Raleway"/>
                <a:cs typeface="Raleway"/>
                <a:sym typeface="Raleway"/>
              </a:defRPr>
            </a:lvl6pPr>
            <a:lvl7pPr lvl="6" rtl="0">
              <a:lnSpc>
                <a:spcPct val="115000"/>
              </a:lnSpc>
              <a:spcBef>
                <a:spcPts val="0"/>
              </a:spcBef>
              <a:spcAft>
                <a:spcPts val="1600"/>
              </a:spcAft>
              <a:buClr>
                <a:schemeClr val="dk2"/>
              </a:buClr>
              <a:buFont typeface="Raleway"/>
              <a:defRPr>
                <a:solidFill>
                  <a:schemeClr val="dk2"/>
                </a:solidFill>
                <a:latin typeface="Raleway"/>
                <a:ea typeface="Raleway"/>
                <a:cs typeface="Raleway"/>
                <a:sym typeface="Raleway"/>
              </a:defRPr>
            </a:lvl7pPr>
            <a:lvl8pPr lvl="7" rtl="0">
              <a:lnSpc>
                <a:spcPct val="115000"/>
              </a:lnSpc>
              <a:spcBef>
                <a:spcPts val="0"/>
              </a:spcBef>
              <a:spcAft>
                <a:spcPts val="1600"/>
              </a:spcAft>
              <a:buClr>
                <a:schemeClr val="dk2"/>
              </a:buClr>
              <a:buFont typeface="Raleway"/>
              <a:defRPr>
                <a:solidFill>
                  <a:schemeClr val="dk2"/>
                </a:solidFill>
                <a:latin typeface="Raleway"/>
                <a:ea typeface="Raleway"/>
                <a:cs typeface="Raleway"/>
                <a:sym typeface="Raleway"/>
              </a:defRPr>
            </a:lvl8pPr>
            <a:lvl9pPr lvl="8" rtl="0">
              <a:lnSpc>
                <a:spcPct val="115000"/>
              </a:lnSpc>
              <a:spcBef>
                <a:spcPts val="0"/>
              </a:spcBef>
              <a:spcAft>
                <a:spcPts val="1600"/>
              </a:spcAft>
              <a:buClr>
                <a:schemeClr val="dk2"/>
              </a:buClr>
              <a:buFont typeface="Raleway"/>
              <a:defRPr>
                <a:solidFill>
                  <a:schemeClr val="dk2"/>
                </a:solidFill>
                <a:latin typeface="Raleway"/>
                <a:ea typeface="Raleway"/>
                <a:cs typeface="Raleway"/>
                <a:sym typeface="Raleway"/>
              </a:defRPr>
            </a:lvl9pPr>
          </a:lstStyle>
          <a:p>
            <a:endParaRPr/>
          </a:p>
        </p:txBody>
      </p:sp>
      <p:sp>
        <p:nvSpPr>
          <p:cNvPr id="53" name="Shape 53"/>
          <p:cNvSpPr txBox="1">
            <a:spLocks noGrp="1"/>
          </p:cNvSpPr>
          <p:nvPr>
            <p:ph type="sldNum" idx="12"/>
          </p:nvPr>
        </p:nvSpPr>
        <p:spPr>
          <a:xfrm>
            <a:off x="8472457" y="4663216"/>
            <a:ext cx="548700" cy="393600"/>
          </a:xfrm>
          <a:prstGeom prst="rect">
            <a:avLst/>
          </a:prstGeom>
          <a:noFill/>
          <a:ln>
            <a:noFill/>
          </a:ln>
        </p:spPr>
        <p:txBody>
          <a:bodyPr lIns="91425" tIns="91425" rIns="91425" bIns="91425" anchor="ctr" anchorCtr="0">
            <a:noAutofit/>
          </a:bodyPr>
          <a:lstStyle/>
          <a:p>
            <a:pPr lvl="0" algn="r" rtl="0">
              <a:spcBef>
                <a:spcPts val="0"/>
              </a:spcBef>
              <a:buNone/>
            </a:pPr>
            <a:fld id="{00000000-1234-1234-1234-123412341234}" type="slidenum">
              <a:rPr lang="en" sz="1000">
                <a:solidFill>
                  <a:schemeClr val="dk2"/>
                </a:solidFill>
              </a:rPr>
              <a:t>‹#›</a:t>
            </a:fld>
            <a:endParaRPr lang="en" sz="1000">
              <a:solidFill>
                <a:schemeClr val="dk2"/>
              </a:solidFill>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6"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21.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image" Target="../media/image2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5.png"/><Relationship Id="rId6" Type="http://schemas.openxmlformats.org/officeDocument/2006/relationships/image" Target="../media/image26.png"/><Relationship Id="rId7" Type="http://schemas.openxmlformats.org/officeDocument/2006/relationships/image" Target="../media/image27.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7.png"/><Relationship Id="rId5" Type="http://schemas.openxmlformats.org/officeDocument/2006/relationships/image" Target="../media/image24.png"/><Relationship Id="rId6" Type="http://schemas.openxmlformats.org/officeDocument/2006/relationships/image" Target="../media/image25.png"/><Relationship Id="rId7" Type="http://schemas.openxmlformats.org/officeDocument/2006/relationships/image" Target="../media/image26.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sburnett/encore" TargetMode="External"/><Relationship Id="rId4" Type="http://schemas.openxmlformats.org/officeDocument/2006/relationships/hyperlink" Target="https://github.com/sburnett/web-censorship-testbed" TargetMode="External"/><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7.png"/><Relationship Id="rId5" Type="http://schemas.openxmlformats.org/officeDocument/2006/relationships/image" Target="../media/image25.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tmp"/><Relationship Id="rId1" Type="http://schemas.openxmlformats.org/officeDocument/2006/relationships/slideLayout" Target="../slideLayouts/slideLayout23.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5.png"/><Relationship Id="rId5" Type="http://schemas.openxmlformats.org/officeDocument/2006/relationships/image" Target="../media/image26.pn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hyperlink" Target="http://example.com"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7.png"/><Relationship Id="rId5" Type="http://schemas.openxmlformats.org/officeDocument/2006/relationships/image" Target="../media/image25.pn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7.xml.rels><?xml version="1.0" encoding="UTF-8" standalone="yes"?>
<Relationships xmlns="http://schemas.openxmlformats.org/package/2006/relationships"><Relationship Id="rId3" Type="http://schemas.openxmlformats.org/officeDocument/2006/relationships/hyperlink" Target="https://github.com/sburnett/encore" TargetMode="External"/><Relationship Id="rId4" Type="http://schemas.openxmlformats.org/officeDocument/2006/relationships/hyperlink" Target="https://github.com/sburnett/web-censorship-testbed" TargetMode="External"/><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29.png"/><Relationship Id="rId3" Type="http://schemas.openxmlformats.org/officeDocument/2006/relationships/image" Target="../media/image3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31.png"/></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image" Target="../media/image35.png"/><Relationship Id="rId6" Type="http://schemas.openxmlformats.org/officeDocument/2006/relationships/image" Target="../media/image36.png"/><Relationship Id="rId1" Type="http://schemas.openxmlformats.org/officeDocument/2006/relationships/slideLayout" Target="../slideLayouts/slideLayout10.xml"/><Relationship Id="rId2" Type="http://schemas.openxmlformats.org/officeDocument/2006/relationships/image" Target="../media/image3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37.png"/><Relationship Id="rId4" Type="http://schemas.openxmlformats.org/officeDocument/2006/relationships/image" Target="../media/image38.png"/><Relationship Id="rId5" Type="http://schemas.openxmlformats.org/officeDocument/2006/relationships/image" Target="../media/image39.png"/><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35.xml.rels><?xml version="1.0" encoding="UTF-8" standalone="yes"?>
<Relationships xmlns="http://schemas.openxmlformats.org/package/2006/relationships"><Relationship Id="rId3" Type="http://schemas.openxmlformats.org/officeDocument/2006/relationships/image" Target="../media/image37.png"/><Relationship Id="rId4" Type="http://schemas.openxmlformats.org/officeDocument/2006/relationships/image" Target="../media/image39.png"/><Relationship Id="rId5" Type="http://schemas.openxmlformats.org/officeDocument/2006/relationships/image" Target="../media/image40.png"/><Relationship Id="rId6" Type="http://schemas.openxmlformats.org/officeDocument/2006/relationships/image" Target="../media/image41.png"/><Relationship Id="rId7" Type="http://schemas.openxmlformats.org/officeDocument/2006/relationships/image" Target="../media/image42.png"/><Relationship Id="rId8" Type="http://schemas.openxmlformats.org/officeDocument/2006/relationships/image" Target="../media/image43.png"/><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37.xml.rels><?xml version="1.0" encoding="UTF-8" standalone="yes"?>
<Relationships xmlns="http://schemas.openxmlformats.org/package/2006/relationships"><Relationship Id="rId3" Type="http://schemas.openxmlformats.org/officeDocument/2006/relationships/image" Target="../media/image44.png"/><Relationship Id="rId4" Type="http://schemas.openxmlformats.org/officeDocument/2006/relationships/image" Target="../media/image45.png"/><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38.xml.rels><?xml version="1.0" encoding="UTF-8" standalone="yes"?>
<Relationships xmlns="http://schemas.openxmlformats.org/package/2006/relationships"><Relationship Id="rId3" Type="http://schemas.openxmlformats.org/officeDocument/2006/relationships/image" Target="../media/image44.png"/><Relationship Id="rId4" Type="http://schemas.openxmlformats.org/officeDocument/2006/relationships/image" Target="../media/image45.png"/><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39.xml.rels><?xml version="1.0" encoding="UTF-8" standalone="yes"?>
<Relationships xmlns="http://schemas.openxmlformats.org/package/2006/relationships"><Relationship Id="rId3" Type="http://schemas.openxmlformats.org/officeDocument/2006/relationships/image" Target="../media/image44.png"/><Relationship Id="rId4" Type="http://schemas.openxmlformats.org/officeDocument/2006/relationships/image" Target="../media/image45.png"/><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3" Type="http://schemas.openxmlformats.org/officeDocument/2006/relationships/image" Target="../media/image44.png"/><Relationship Id="rId4" Type="http://schemas.openxmlformats.org/officeDocument/2006/relationships/image" Target="../media/image45.png"/><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42.xml.rels><?xml version="1.0" encoding="UTF-8" standalone="yes"?>
<Relationships xmlns="http://schemas.openxmlformats.org/package/2006/relationships"><Relationship Id="rId3" Type="http://schemas.openxmlformats.org/officeDocument/2006/relationships/image" Target="../media/image44.png"/><Relationship Id="rId4" Type="http://schemas.openxmlformats.org/officeDocument/2006/relationships/image" Target="../media/image45.png"/><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46.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45.xml.rels><?xml version="1.0" encoding="UTF-8" standalone="yes"?>
<Relationships xmlns="http://schemas.openxmlformats.org/package/2006/relationships"><Relationship Id="rId3" Type="http://schemas.openxmlformats.org/officeDocument/2006/relationships/image" Target="../media/image47.png"/><Relationship Id="rId4" Type="http://schemas.openxmlformats.org/officeDocument/2006/relationships/image" Target="../media/image48.png"/><Relationship Id="rId5" Type="http://schemas.openxmlformats.org/officeDocument/2006/relationships/image" Target="../media/image42.png"/><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46.xml.rels><?xml version="1.0" encoding="UTF-8" standalone="yes"?>
<Relationships xmlns="http://schemas.openxmlformats.org/package/2006/relationships"><Relationship Id="rId3" Type="http://schemas.openxmlformats.org/officeDocument/2006/relationships/image" Target="../media/image44.png"/><Relationship Id="rId4" Type="http://schemas.openxmlformats.org/officeDocument/2006/relationships/image" Target="../media/image45.png"/><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47.png"/></Relationships>
</file>

<file path=ppt/slides/_rels/slide49.xml.rels><?xml version="1.0" encoding="UTF-8" standalone="yes"?>
<Relationships xmlns="http://schemas.openxmlformats.org/package/2006/relationships"><Relationship Id="rId3" Type="http://schemas.openxmlformats.org/officeDocument/2006/relationships/image" Target="../media/image49.png"/><Relationship Id="rId4" Type="http://schemas.openxmlformats.org/officeDocument/2006/relationships/image" Target="../media/image50.png"/><Relationship Id="rId5" Type="http://schemas.openxmlformats.org/officeDocument/2006/relationships/image" Target="../media/image47.png"/><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7.png"/><Relationship Id="rId7" Type="http://schemas.openxmlformats.org/officeDocument/2006/relationships/image" Target="../media/image8.png"/><Relationship Id="rId8" Type="http://schemas.openxmlformats.org/officeDocument/2006/relationships/image" Target="../media/image9.png"/><Relationship Id="rId9" Type="http://schemas.openxmlformats.org/officeDocument/2006/relationships/image" Target="../media/image10.png"/><Relationship Id="rId1" Type="http://schemas.openxmlformats.org/officeDocument/2006/relationships/slideLayout" Target="../slideLayouts/slideLayout10.xml"/><Relationship Id="rId2" Type="http://schemas.openxmlformats.org/officeDocument/2006/relationships/image" Target="../media/image3.png"/></Relationships>
</file>

<file path=ppt/slides/_rels/slide50.xml.rels><?xml version="1.0" encoding="UTF-8" standalone="yes"?>
<Relationships xmlns="http://schemas.openxmlformats.org/package/2006/relationships"><Relationship Id="rId3" Type="http://schemas.openxmlformats.org/officeDocument/2006/relationships/image" Target="../media/image49.png"/><Relationship Id="rId4" Type="http://schemas.openxmlformats.org/officeDocument/2006/relationships/image" Target="../media/image50.png"/><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51.xml.rels><?xml version="1.0" encoding="UTF-8" standalone="yes"?>
<Relationships xmlns="http://schemas.openxmlformats.org/package/2006/relationships"><Relationship Id="rId3" Type="http://schemas.openxmlformats.org/officeDocument/2006/relationships/image" Target="../media/image49.png"/><Relationship Id="rId4" Type="http://schemas.openxmlformats.org/officeDocument/2006/relationships/image" Target="../media/image50.png"/><Relationship Id="rId5" Type="http://schemas.openxmlformats.org/officeDocument/2006/relationships/image" Target="../media/image47.png"/><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51.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52.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51.png"/></Relationships>
</file>

<file path=ppt/slides/_rels/slide57.xml.rels><?xml version="1.0" encoding="UTF-8" standalone="yes"?>
<Relationships xmlns="http://schemas.openxmlformats.org/package/2006/relationships"><Relationship Id="rId3" Type="http://schemas.openxmlformats.org/officeDocument/2006/relationships/image" Target="../media/image51.png"/><Relationship Id="rId4" Type="http://schemas.openxmlformats.org/officeDocument/2006/relationships/image" Target="../media/image53.png"/><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58.xml.rels><?xml version="1.0" encoding="UTF-8" standalone="yes"?>
<Relationships xmlns="http://schemas.openxmlformats.org/package/2006/relationships"><Relationship Id="rId3" Type="http://schemas.openxmlformats.org/officeDocument/2006/relationships/image" Target="../media/image51.png"/><Relationship Id="rId4" Type="http://schemas.openxmlformats.org/officeDocument/2006/relationships/image" Target="../media/image54.png"/><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14.wmf"/><Relationship Id="rId1" Type="http://schemas.openxmlformats.org/officeDocument/2006/relationships/slideLayout" Target="../slideLayouts/slideLayout11.xml"/><Relationship Id="rId2" Type="http://schemas.openxmlformats.org/officeDocument/2006/relationships/notesSlide" Target="../notesSlides/notesSlide2.xml"/></Relationships>
</file>

<file path=ppt/slides/_rels/slide60.xml.rels><?xml version="1.0" encoding="UTF-8" standalone="yes"?>
<Relationships xmlns="http://schemas.openxmlformats.org/package/2006/relationships"><Relationship Id="rId3" Type="http://schemas.openxmlformats.org/officeDocument/2006/relationships/image" Target="../media/image51.png"/><Relationship Id="rId4" Type="http://schemas.openxmlformats.org/officeDocument/2006/relationships/image" Target="../media/image55.png"/><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61.xml.rels><?xml version="1.0" encoding="UTF-8" standalone="yes"?>
<Relationships xmlns="http://schemas.openxmlformats.org/package/2006/relationships"><Relationship Id="rId3" Type="http://schemas.openxmlformats.org/officeDocument/2006/relationships/image" Target="../media/image56.png"/><Relationship Id="rId4" Type="http://schemas.openxmlformats.org/officeDocument/2006/relationships/image" Target="../media/image57.png"/><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58.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hyperlink" Target="https://github.com/sburnett/encore" TargetMode="Externa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15.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hyperlink" Target="https://github.com/sburnett/web-censorship-testbed" TargetMode="External"/></Relationships>
</file>

<file path=ppt/slides/_rels/slide71.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7.png"/><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5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18.png"/><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Autofit/>
          </a:bodyPr>
          <a:lstStyle/>
          <a:p>
            <a:pPr algn="ctr"/>
            <a:r>
              <a:rPr lang="en-US" sz="3200" dirty="0" smtClean="0"/>
              <a:t>Censorship</a:t>
            </a:r>
            <a:r>
              <a:rPr lang="en-US" sz="3200" dirty="0" smtClean="0"/>
              <a:t/>
            </a:r>
            <a:br>
              <a:rPr lang="en-US" sz="3200" dirty="0" smtClean="0"/>
            </a:br>
            <a:r>
              <a:rPr lang="en-US" sz="3200" dirty="0" smtClean="0"/>
              <a:t>COS 432: Information Security</a:t>
            </a:r>
            <a:br>
              <a:rPr lang="en-US" sz="3200" dirty="0" smtClean="0"/>
            </a:br>
            <a:endParaRPr lang="en-US" sz="3200" dirty="0"/>
          </a:p>
        </p:txBody>
      </p:sp>
      <p:sp>
        <p:nvSpPr>
          <p:cNvPr id="3" name="Subtitle 2"/>
          <p:cNvSpPr>
            <a:spLocks noGrp="1"/>
          </p:cNvSpPr>
          <p:nvPr>
            <p:ph type="subTitle" idx="1"/>
          </p:nvPr>
        </p:nvSpPr>
        <p:spPr/>
        <p:txBody>
          <a:bodyPr/>
          <a:lstStyle/>
          <a:p>
            <a:r>
              <a:rPr lang="en-US" dirty="0" smtClean="0"/>
              <a:t>Nick Feamster</a:t>
            </a:r>
            <a:endParaRPr lang="en-US" dirty="0"/>
          </a:p>
        </p:txBody>
      </p:sp>
    </p:spTree>
    <p:extLst>
      <p:ext uri="{BB962C8B-B14F-4D97-AF65-F5344CB8AC3E}">
        <p14:creationId xmlns:p14="http://schemas.microsoft.com/office/powerpoint/2010/main" val="62623932"/>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6"/>
        <p:cNvGrpSpPr/>
        <p:nvPr/>
      </p:nvGrpSpPr>
      <p:grpSpPr>
        <a:xfrm>
          <a:off x="0" y="0"/>
          <a:ext cx="0" cy="0"/>
          <a:chOff x="0" y="0"/>
          <a:chExt cx="0" cy="0"/>
        </a:xfrm>
      </p:grpSpPr>
      <p:sp>
        <p:nvSpPr>
          <p:cNvPr id="47" name="Shape 47"/>
          <p:cNvSpPr txBox="1">
            <a:spLocks noGrp="1"/>
          </p:cNvSpPr>
          <p:nvPr>
            <p:ph type="body" idx="1"/>
          </p:nvPr>
        </p:nvSpPr>
        <p:spPr>
          <a:xfrm>
            <a:off x="457200" y="1200150"/>
            <a:ext cx="8229600" cy="3725699"/>
          </a:xfrm>
          <a:prstGeom prst="rect">
            <a:avLst/>
          </a:prstGeom>
        </p:spPr>
        <p:txBody>
          <a:bodyPr lIns="91425" tIns="91425" rIns="91425" bIns="91425" anchor="t" anchorCtr="0">
            <a:noAutofit/>
          </a:bodyPr>
          <a:lstStyle/>
          <a:p>
            <a:pPr marL="457200" lvl="0" indent="-228600" rtl="0">
              <a:spcBef>
                <a:spcPts val="0"/>
              </a:spcBef>
              <a:buFont typeface="Arial"/>
            </a:pPr>
            <a:r>
              <a:rPr lang="en" b="1"/>
              <a:t>What</a:t>
            </a:r>
            <a:r>
              <a:rPr lang="en"/>
              <a:t> is censored?</a:t>
            </a:r>
          </a:p>
          <a:p>
            <a:pPr marL="457200" lvl="0" indent="-228600" rtl="0">
              <a:spcBef>
                <a:spcPts val="0"/>
              </a:spcBef>
              <a:buFont typeface="Arial"/>
            </a:pPr>
            <a:r>
              <a:rPr lang="en" b="1"/>
              <a:t>Where</a:t>
            </a:r>
            <a:r>
              <a:rPr lang="en"/>
              <a:t> is it censored?</a:t>
            </a:r>
          </a:p>
          <a:p>
            <a:pPr marL="457200" lvl="0" indent="-228600" rtl="0">
              <a:spcBef>
                <a:spcPts val="0"/>
              </a:spcBef>
              <a:buFont typeface="Arial"/>
            </a:pPr>
            <a:r>
              <a:rPr lang="en" b="1"/>
              <a:t>When</a:t>
            </a:r>
            <a:r>
              <a:rPr lang="en"/>
              <a:t> is it censored?</a:t>
            </a:r>
          </a:p>
          <a:p>
            <a:pPr marL="457200" lvl="0" indent="-228600" rtl="0">
              <a:spcBef>
                <a:spcPts val="0"/>
              </a:spcBef>
              <a:buFont typeface="Arial"/>
            </a:pPr>
            <a:r>
              <a:rPr lang="en" b="1"/>
              <a:t>How</a:t>
            </a:r>
            <a:r>
              <a:rPr lang="en"/>
              <a:t> is it censored?</a:t>
            </a:r>
          </a:p>
        </p:txBody>
      </p:sp>
      <p:sp>
        <p:nvSpPr>
          <p:cNvPr id="48" name="Shape 48"/>
          <p:cNvSpPr txBox="1">
            <a:spLocks noGrp="1"/>
          </p:cNvSpPr>
          <p:nvPr>
            <p:ph type="sldNum" idx="12"/>
          </p:nvPr>
        </p:nvSpPr>
        <p:spPr>
          <a:xfrm>
            <a:off x="8556791" y="4749850"/>
            <a:ext cx="548699" cy="393600"/>
          </a:xfrm>
          <a:prstGeom prst="rect">
            <a:avLst/>
          </a:prstGeom>
        </p:spPr>
        <p:txBody>
          <a:bodyPr lIns="91425" tIns="91425" rIns="91425" bIns="91425" anchor="ctr" anchorCtr="0">
            <a:noAutofit/>
          </a:bodyPr>
          <a:lstStyle/>
          <a:p>
            <a:pPr>
              <a:spcBef>
                <a:spcPts val="0"/>
              </a:spcBef>
              <a:buNone/>
            </a:pPr>
            <a:fld id="{00000000-1234-1234-1234-123412341234}" type="slidenum">
              <a:rPr lang="en"/>
              <a:t>10</a:t>
            </a:fld>
            <a:endParaRPr lang="en"/>
          </a:p>
        </p:txBody>
      </p:sp>
      <p:sp>
        <p:nvSpPr>
          <p:cNvPr id="49" name="Shape 49"/>
          <p:cNvSpPr txBox="1">
            <a:spLocks noGrp="1"/>
          </p:cNvSpPr>
          <p:nvPr>
            <p:ph type="title"/>
          </p:nvPr>
        </p:nvSpPr>
        <p:spPr>
          <a:xfrm>
            <a:off x="457200" y="205978"/>
            <a:ext cx="8229600" cy="857400"/>
          </a:xfrm>
          <a:prstGeom prst="rect">
            <a:avLst/>
          </a:prstGeom>
        </p:spPr>
        <p:txBody>
          <a:bodyPr lIns="91425" tIns="91425" rIns="91425" bIns="91425" anchor="b" anchorCtr="0">
            <a:noAutofit/>
          </a:bodyPr>
          <a:lstStyle/>
          <a:p>
            <a:pPr>
              <a:spcBef>
                <a:spcPts val="0"/>
              </a:spcBef>
              <a:buNone/>
            </a:pPr>
            <a:r>
              <a:rPr lang="en"/>
              <a:t>We want more than just anecdotes</a:t>
            </a:r>
          </a:p>
        </p:txBody>
      </p:sp>
      <p:grpSp>
        <p:nvGrpSpPr>
          <p:cNvPr id="50" name="Shape 50"/>
          <p:cNvGrpSpPr/>
          <p:nvPr/>
        </p:nvGrpSpPr>
        <p:grpSpPr>
          <a:xfrm>
            <a:off x="4364825" y="2402577"/>
            <a:ext cx="2090535" cy="523200"/>
            <a:chOff x="4364825" y="2402577"/>
            <a:chExt cx="2090535" cy="523200"/>
          </a:xfrm>
        </p:grpSpPr>
        <p:sp>
          <p:nvSpPr>
            <p:cNvPr id="51" name="Shape 51"/>
            <p:cNvSpPr txBox="1"/>
            <p:nvPr/>
          </p:nvSpPr>
          <p:spPr>
            <a:xfrm>
              <a:off x="5497160" y="2402577"/>
              <a:ext cx="958200" cy="5232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 sz="2800">
                  <a:latin typeface="Calibri"/>
                  <a:ea typeface="Calibri"/>
                  <a:cs typeface="Calibri"/>
                  <a:sym typeface="Calibri"/>
                </a:rPr>
                <a:t>2009</a:t>
              </a:r>
            </a:p>
          </p:txBody>
        </p:sp>
        <p:cxnSp>
          <p:nvCxnSpPr>
            <p:cNvPr id="52" name="Shape 52"/>
            <p:cNvCxnSpPr/>
            <p:nvPr/>
          </p:nvCxnSpPr>
          <p:spPr>
            <a:xfrm rot="10800000">
              <a:off x="4364825" y="2548574"/>
              <a:ext cx="1140899" cy="107700"/>
            </a:xfrm>
            <a:prstGeom prst="straightConnector1">
              <a:avLst/>
            </a:prstGeom>
            <a:noFill/>
            <a:ln w="76200" cap="flat" cmpd="sng">
              <a:solidFill>
                <a:srgbClr val="000000"/>
              </a:solidFill>
              <a:prstDash val="solid"/>
              <a:round/>
              <a:headEnd type="none" w="lg" len="lg"/>
              <a:tailEnd type="triangle" w="lg" len="lg"/>
            </a:ln>
          </p:spPr>
        </p:cxnSp>
      </p:grpSp>
      <p:grpSp>
        <p:nvGrpSpPr>
          <p:cNvPr id="53" name="Shape 53"/>
          <p:cNvGrpSpPr/>
          <p:nvPr/>
        </p:nvGrpSpPr>
        <p:grpSpPr>
          <a:xfrm>
            <a:off x="3961275" y="1014213"/>
            <a:ext cx="3172424" cy="557511"/>
            <a:chOff x="3961275" y="1014213"/>
            <a:chExt cx="3172424" cy="557511"/>
          </a:xfrm>
        </p:grpSpPr>
        <p:cxnSp>
          <p:nvCxnSpPr>
            <p:cNvPr id="54" name="Shape 54"/>
            <p:cNvCxnSpPr/>
            <p:nvPr/>
          </p:nvCxnSpPr>
          <p:spPr>
            <a:xfrm flipH="1">
              <a:off x="3961275" y="1290925"/>
              <a:ext cx="714300" cy="280800"/>
            </a:xfrm>
            <a:prstGeom prst="straightConnector1">
              <a:avLst/>
            </a:prstGeom>
            <a:noFill/>
            <a:ln w="76200" cap="flat" cmpd="sng">
              <a:solidFill>
                <a:srgbClr val="000000"/>
              </a:solidFill>
              <a:prstDash val="solid"/>
              <a:round/>
              <a:headEnd type="none" w="lg" len="lg"/>
              <a:tailEnd type="triangle" w="lg" len="lg"/>
            </a:ln>
          </p:spPr>
        </p:cxnSp>
        <p:pic>
          <p:nvPicPr>
            <p:cNvPr id="56" name="Shape 56"/>
            <p:cNvPicPr preferRelativeResize="0"/>
            <p:nvPr/>
          </p:nvPicPr>
          <p:blipFill>
            <a:blip r:embed="rId3">
              <a:alphaModFix/>
            </a:blip>
            <a:stretch>
              <a:fillRect/>
            </a:stretch>
          </p:blipFill>
          <p:spPr>
            <a:xfrm>
              <a:off x="4723875" y="1014213"/>
              <a:ext cx="2409824" cy="481961"/>
            </a:xfrm>
            <a:prstGeom prst="rect">
              <a:avLst/>
            </a:prstGeom>
            <a:noFill/>
            <a:ln>
              <a:noFill/>
            </a:ln>
          </p:spPr>
        </p:pic>
      </p:grpSp>
      <p:grpSp>
        <p:nvGrpSpPr>
          <p:cNvPr id="57" name="Shape 57"/>
          <p:cNvGrpSpPr/>
          <p:nvPr/>
        </p:nvGrpSpPr>
        <p:grpSpPr>
          <a:xfrm>
            <a:off x="4624453" y="1571725"/>
            <a:ext cx="3288000" cy="1243883"/>
            <a:chOff x="4624453" y="1571725"/>
            <a:chExt cx="3288000" cy="1243883"/>
          </a:xfrm>
        </p:grpSpPr>
        <p:cxnSp>
          <p:nvCxnSpPr>
            <p:cNvPr id="58" name="Shape 58"/>
            <p:cNvCxnSpPr/>
            <p:nvPr/>
          </p:nvCxnSpPr>
          <p:spPr>
            <a:xfrm flipH="1">
              <a:off x="4624453" y="1971883"/>
              <a:ext cx="1894800" cy="117000"/>
            </a:xfrm>
            <a:prstGeom prst="straightConnector1">
              <a:avLst/>
            </a:prstGeom>
            <a:noFill/>
            <a:ln w="76200" cap="flat" cmpd="sng">
              <a:solidFill>
                <a:srgbClr val="000000"/>
              </a:solidFill>
              <a:prstDash val="solid"/>
              <a:round/>
              <a:headEnd type="none" w="lg" len="lg"/>
              <a:tailEnd type="triangle" w="lg" len="lg"/>
            </a:ln>
          </p:spPr>
        </p:cxnSp>
        <p:grpSp>
          <p:nvGrpSpPr>
            <p:cNvPr id="59" name="Shape 59"/>
            <p:cNvGrpSpPr/>
            <p:nvPr/>
          </p:nvGrpSpPr>
          <p:grpSpPr>
            <a:xfrm>
              <a:off x="6519253" y="1571725"/>
              <a:ext cx="1393199" cy="1243883"/>
              <a:chOff x="7516178" y="1070025"/>
              <a:chExt cx="1393199" cy="1243883"/>
            </a:xfrm>
          </p:grpSpPr>
          <p:sp>
            <p:nvSpPr>
              <p:cNvPr id="60" name="Shape 60"/>
              <p:cNvSpPr txBox="1"/>
              <p:nvPr/>
            </p:nvSpPr>
            <p:spPr>
              <a:xfrm>
                <a:off x="7516178" y="1790708"/>
                <a:ext cx="1393199" cy="5232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 sz="2800">
                    <a:latin typeface="Calibri"/>
                    <a:ea typeface="Calibri"/>
                    <a:cs typeface="Calibri"/>
                    <a:sym typeface="Calibri"/>
                  </a:rPr>
                  <a:t>Iran</a:t>
                </a:r>
              </a:p>
            </p:txBody>
          </p:sp>
          <p:pic>
            <p:nvPicPr>
              <p:cNvPr id="61" name="Shape 61"/>
              <p:cNvPicPr preferRelativeResize="0"/>
              <p:nvPr/>
            </p:nvPicPr>
            <p:blipFill>
              <a:blip r:embed="rId4">
                <a:alphaModFix/>
              </a:blip>
              <a:stretch>
                <a:fillRect/>
              </a:stretch>
            </p:blipFill>
            <p:spPr>
              <a:xfrm>
                <a:off x="7551803" y="1070025"/>
                <a:ext cx="1321949" cy="757124"/>
              </a:xfrm>
              <a:prstGeom prst="rect">
                <a:avLst/>
              </a:prstGeom>
              <a:noFill/>
              <a:ln w="9525" cap="flat" cmpd="sng">
                <a:solidFill>
                  <a:srgbClr val="000000"/>
                </a:solidFill>
                <a:prstDash val="solid"/>
                <a:round/>
                <a:headEnd type="none" w="med" len="med"/>
                <a:tailEnd type="none" w="med" len="med"/>
              </a:ln>
            </p:spPr>
          </p:pic>
        </p:grpSp>
      </p:grpSp>
      <p:grpSp>
        <p:nvGrpSpPr>
          <p:cNvPr id="62" name="Shape 62"/>
          <p:cNvGrpSpPr/>
          <p:nvPr/>
        </p:nvGrpSpPr>
        <p:grpSpPr>
          <a:xfrm>
            <a:off x="3732146" y="2724150"/>
            <a:ext cx="4804862" cy="2419350"/>
            <a:chOff x="978124" y="3219125"/>
            <a:chExt cx="4804862" cy="2419350"/>
          </a:xfrm>
        </p:grpSpPr>
        <p:pic>
          <p:nvPicPr>
            <p:cNvPr id="63" name="Shape 63"/>
            <p:cNvPicPr preferRelativeResize="0"/>
            <p:nvPr/>
          </p:nvPicPr>
          <p:blipFill>
            <a:blip r:embed="rId5">
              <a:alphaModFix/>
            </a:blip>
            <a:stretch>
              <a:fillRect/>
            </a:stretch>
          </p:blipFill>
          <p:spPr>
            <a:xfrm>
              <a:off x="2515912" y="3219125"/>
              <a:ext cx="3267075" cy="2419350"/>
            </a:xfrm>
            <a:prstGeom prst="rect">
              <a:avLst/>
            </a:prstGeom>
            <a:noFill/>
            <a:ln w="19050" cap="flat" cmpd="sng">
              <a:solidFill>
                <a:schemeClr val="dk2"/>
              </a:solidFill>
              <a:prstDash val="solid"/>
              <a:round/>
              <a:headEnd type="none" w="med" len="med"/>
              <a:tailEnd type="none" w="med" len="med"/>
            </a:ln>
          </p:spPr>
        </p:pic>
        <p:cxnSp>
          <p:nvCxnSpPr>
            <p:cNvPr id="64" name="Shape 64"/>
            <p:cNvCxnSpPr/>
            <p:nvPr/>
          </p:nvCxnSpPr>
          <p:spPr>
            <a:xfrm rot="10800000">
              <a:off x="978124" y="3404739"/>
              <a:ext cx="1537800" cy="1059599"/>
            </a:xfrm>
            <a:prstGeom prst="straightConnector1">
              <a:avLst/>
            </a:prstGeom>
            <a:noFill/>
            <a:ln w="76200" cap="flat" cmpd="sng">
              <a:solidFill>
                <a:srgbClr val="000000"/>
              </a:solidFill>
              <a:prstDash val="solid"/>
              <a:round/>
              <a:headEnd type="none" w="lg" len="lg"/>
              <a:tailEnd type="triangle" w="lg" len="lg"/>
            </a:ln>
          </p:spPr>
        </p:cxnSp>
      </p:grpSp>
    </p:spTree>
    <p:extLst>
      <p:ext uri="{BB962C8B-B14F-4D97-AF65-F5344CB8AC3E}">
        <p14:creationId xmlns:p14="http://schemas.microsoft.com/office/powerpoint/2010/main" val="1626531607"/>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lvl="0">
              <a:spcBef>
                <a:spcPts val="0"/>
              </a:spcBef>
              <a:buNone/>
            </a:pPr>
            <a:fld id="{00000000-1234-1234-1234-123412341234}" type="slidenum">
              <a:rPr lang="en" smtClean="0"/>
              <a:t>11</a:t>
            </a:fld>
            <a:endParaRPr lang="en"/>
          </a:p>
        </p:txBody>
      </p:sp>
      <p:pic>
        <p:nvPicPr>
          <p:cNvPr id="5" name="Shape 71"/>
          <p:cNvPicPr preferRelativeResize="0"/>
          <p:nvPr/>
        </p:nvPicPr>
        <p:blipFill>
          <a:blip r:embed="rId2">
            <a:alphaModFix/>
          </a:blip>
          <a:stretch>
            <a:fillRect/>
          </a:stretch>
        </p:blipFill>
        <p:spPr>
          <a:xfrm>
            <a:off x="1724025" y="676456"/>
            <a:ext cx="5325459" cy="3803899"/>
          </a:xfrm>
          <a:prstGeom prst="rect">
            <a:avLst/>
          </a:prstGeom>
          <a:noFill/>
          <a:ln>
            <a:noFill/>
          </a:ln>
        </p:spPr>
      </p:pic>
      <p:sp>
        <p:nvSpPr>
          <p:cNvPr id="6" name="Shape 72"/>
          <p:cNvSpPr txBox="1"/>
          <p:nvPr/>
        </p:nvSpPr>
        <p:spPr>
          <a:xfrm>
            <a:off x="1647825" y="4749850"/>
            <a:ext cx="7159800" cy="393600"/>
          </a:xfrm>
          <a:prstGeom prst="rect">
            <a:avLst/>
          </a:prstGeom>
          <a:noFill/>
          <a:ln>
            <a:noFill/>
          </a:ln>
        </p:spPr>
        <p:txBody>
          <a:bodyPr lIns="91425" tIns="91425" rIns="91425" bIns="91425" anchor="t" anchorCtr="0">
            <a:noAutofit/>
          </a:bodyPr>
          <a:lstStyle/>
          <a:p>
            <a:pPr>
              <a:spcBef>
                <a:spcPts val="0"/>
              </a:spcBef>
              <a:buNone/>
            </a:pPr>
            <a:r>
              <a:rPr lang="en" dirty="0">
                <a:solidFill>
                  <a:srgbClr val="999999"/>
                </a:solidFill>
              </a:rPr>
              <a:t>http://www.motherjones.com/politics/2014/03/turkey-facebook-youtube-twitter-blocked</a:t>
            </a:r>
          </a:p>
        </p:txBody>
      </p:sp>
    </p:spTree>
    <p:extLst>
      <p:ext uri="{BB962C8B-B14F-4D97-AF65-F5344CB8AC3E}">
        <p14:creationId xmlns:p14="http://schemas.microsoft.com/office/powerpoint/2010/main" val="296679944"/>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Shape 69"/>
          <p:cNvSpPr txBox="1">
            <a:spLocks noGrp="1"/>
          </p:cNvSpPr>
          <p:nvPr>
            <p:ph type="title"/>
          </p:nvPr>
        </p:nvSpPr>
        <p:spPr>
          <a:xfrm>
            <a:off x="457200" y="205978"/>
            <a:ext cx="8229600" cy="857400"/>
          </a:xfrm>
          <a:prstGeom prst="rect">
            <a:avLst/>
          </a:prstGeom>
        </p:spPr>
        <p:txBody>
          <a:bodyPr lIns="91425" tIns="91425" rIns="91425" bIns="91425" anchor="b" anchorCtr="0">
            <a:noAutofit/>
          </a:bodyPr>
          <a:lstStyle/>
          <a:p>
            <a:pPr lvl="0">
              <a:spcBef>
                <a:spcPts val="0"/>
              </a:spcBef>
              <a:buNone/>
            </a:pPr>
            <a:r>
              <a:rPr lang="en" dirty="0"/>
              <a:t>Moving </a:t>
            </a:r>
            <a:r>
              <a:rPr lang="en-US" dirty="0" smtClean="0"/>
              <a:t>B</a:t>
            </a:r>
            <a:r>
              <a:rPr lang="en" dirty="0" smtClean="0"/>
              <a:t>eyond </a:t>
            </a:r>
            <a:r>
              <a:rPr lang="en-US" dirty="0"/>
              <a:t>A</a:t>
            </a:r>
            <a:r>
              <a:rPr lang="en" dirty="0" smtClean="0"/>
              <a:t>necdotes </a:t>
            </a:r>
            <a:r>
              <a:rPr lang="en" dirty="0"/>
              <a:t>is </a:t>
            </a:r>
            <a:r>
              <a:rPr lang="en-US" dirty="0" smtClean="0"/>
              <a:t>H</a:t>
            </a:r>
            <a:r>
              <a:rPr lang="en" dirty="0" smtClean="0"/>
              <a:t>ard</a:t>
            </a:r>
            <a:endParaRPr lang="en" dirty="0"/>
          </a:p>
        </p:txBody>
      </p:sp>
      <p:sp>
        <p:nvSpPr>
          <p:cNvPr id="70" name="Shape 70"/>
          <p:cNvSpPr txBox="1">
            <a:spLocks noGrp="1"/>
          </p:cNvSpPr>
          <p:nvPr>
            <p:ph type="sldNum" idx="12"/>
          </p:nvPr>
        </p:nvSpPr>
        <p:spPr>
          <a:xfrm>
            <a:off x="8556791" y="4749850"/>
            <a:ext cx="548699" cy="393600"/>
          </a:xfrm>
          <a:prstGeom prst="rect">
            <a:avLst/>
          </a:prstGeom>
        </p:spPr>
        <p:txBody>
          <a:bodyPr lIns="91425" tIns="91425" rIns="91425" bIns="91425" anchor="ctr" anchorCtr="0">
            <a:noAutofit/>
          </a:bodyPr>
          <a:lstStyle/>
          <a:p>
            <a:pPr>
              <a:spcBef>
                <a:spcPts val="0"/>
              </a:spcBef>
              <a:buNone/>
            </a:pPr>
            <a:fld id="{00000000-1234-1234-1234-123412341234}" type="slidenum">
              <a:rPr lang="en"/>
              <a:t>12</a:t>
            </a:fld>
            <a:endParaRPr lang="en"/>
          </a:p>
        </p:txBody>
      </p:sp>
      <p:sp>
        <p:nvSpPr>
          <p:cNvPr id="74" name="Shape 74"/>
          <p:cNvSpPr txBox="1">
            <a:spLocks noGrp="1"/>
          </p:cNvSpPr>
          <p:nvPr>
            <p:ph type="body" idx="1"/>
          </p:nvPr>
        </p:nvSpPr>
        <p:spPr>
          <a:xfrm>
            <a:off x="156792" y="1024151"/>
            <a:ext cx="8399999" cy="3725699"/>
          </a:xfrm>
          <a:prstGeom prst="rect">
            <a:avLst/>
          </a:prstGeom>
          <a:noFill/>
        </p:spPr>
        <p:txBody>
          <a:bodyPr lIns="91425" tIns="91425" rIns="91425" bIns="91425" anchor="ctr" anchorCtr="0">
            <a:noAutofit/>
          </a:bodyPr>
          <a:lstStyle/>
          <a:p>
            <a:pPr lvl="0" rtl="0">
              <a:spcBef>
                <a:spcPts val="0"/>
              </a:spcBef>
              <a:buNone/>
            </a:pPr>
            <a:endParaRPr dirty="0"/>
          </a:p>
          <a:p>
            <a:pPr marL="457200" lvl="0" indent="-228600" rtl="0">
              <a:spcBef>
                <a:spcPts val="0"/>
              </a:spcBef>
            </a:pPr>
            <a:r>
              <a:rPr lang="en" dirty="0"/>
              <a:t>Many locations, languages, and cultures</a:t>
            </a:r>
          </a:p>
          <a:p>
            <a:pPr marL="914400" lvl="1" indent="-228600" rtl="0">
              <a:spcBef>
                <a:spcPts val="0"/>
              </a:spcBef>
            </a:pPr>
            <a:r>
              <a:rPr lang="en" dirty="0"/>
              <a:t>Recruiting lots of vantage points is necessary but hard</a:t>
            </a:r>
          </a:p>
          <a:p>
            <a:pPr marL="457200" lvl="0" indent="-228600" rtl="0">
              <a:spcBef>
                <a:spcPts val="0"/>
              </a:spcBef>
            </a:pPr>
            <a:r>
              <a:rPr lang="en" dirty="0"/>
              <a:t>Many censorship mechanisms</a:t>
            </a:r>
          </a:p>
          <a:p>
            <a:pPr marL="914400" lvl="1" indent="-228600" rtl="0">
              <a:spcBef>
                <a:spcPts val="0"/>
              </a:spcBef>
            </a:pPr>
            <a:r>
              <a:rPr lang="en" dirty="0"/>
              <a:t>Measurements must be </a:t>
            </a:r>
            <a:r>
              <a:rPr lang="en" dirty="0" smtClean="0"/>
              <a:t>flexible</a:t>
            </a:r>
            <a:endParaRPr dirty="0"/>
          </a:p>
          <a:p>
            <a:pPr lvl="0" rtl="0">
              <a:spcBef>
                <a:spcPts val="0"/>
              </a:spcBef>
              <a:buClr>
                <a:schemeClr val="dk1"/>
              </a:buClr>
              <a:buSzPct val="36666"/>
              <a:buFont typeface="Arial"/>
              <a:buNone/>
            </a:pPr>
            <a:r>
              <a:rPr lang="en" dirty="0"/>
              <a:t>The biggest challenge is </a:t>
            </a:r>
            <a:r>
              <a:rPr lang="en" b="1" dirty="0"/>
              <a:t>diversity</a:t>
            </a:r>
          </a:p>
          <a:p>
            <a:pPr lvl="0" rtl="0">
              <a:spcBef>
                <a:spcPts val="0"/>
              </a:spcBef>
              <a:buNone/>
            </a:pPr>
            <a:endParaRPr dirty="0"/>
          </a:p>
        </p:txBody>
      </p:sp>
    </p:spTree>
    <p:extLst>
      <p:ext uri="{BB962C8B-B14F-4D97-AF65-F5344CB8AC3E}">
        <p14:creationId xmlns:p14="http://schemas.microsoft.com/office/powerpoint/2010/main" val="4159808426"/>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Shape 79"/>
          <p:cNvSpPr txBox="1">
            <a:spLocks noGrp="1"/>
          </p:cNvSpPr>
          <p:nvPr>
            <p:ph type="title"/>
          </p:nvPr>
        </p:nvSpPr>
        <p:spPr>
          <a:xfrm>
            <a:off x="457200" y="205978"/>
            <a:ext cx="8229600" cy="857400"/>
          </a:xfrm>
          <a:prstGeom prst="rect">
            <a:avLst/>
          </a:prstGeom>
        </p:spPr>
        <p:txBody>
          <a:bodyPr lIns="91425" tIns="91425" rIns="91425" bIns="91425" anchor="b" anchorCtr="0">
            <a:noAutofit/>
          </a:bodyPr>
          <a:lstStyle/>
          <a:p>
            <a:pPr lvl="0" rtl="0">
              <a:spcBef>
                <a:spcPts val="0"/>
              </a:spcBef>
              <a:buNone/>
            </a:pPr>
            <a:r>
              <a:rPr lang="en" dirty="0"/>
              <a:t>Censorship </a:t>
            </a:r>
            <a:r>
              <a:rPr lang="en-US" dirty="0" smtClean="0"/>
              <a:t>M</a:t>
            </a:r>
            <a:r>
              <a:rPr lang="en" dirty="0" smtClean="0"/>
              <a:t>easurement </a:t>
            </a:r>
            <a:r>
              <a:rPr lang="en-US" dirty="0"/>
              <a:t>T</a:t>
            </a:r>
            <a:r>
              <a:rPr lang="en" dirty="0" smtClean="0"/>
              <a:t>oday</a:t>
            </a:r>
            <a:endParaRPr lang="en" dirty="0"/>
          </a:p>
        </p:txBody>
      </p:sp>
      <p:pic>
        <p:nvPicPr>
          <p:cNvPr id="80" name="Shape 80"/>
          <p:cNvPicPr preferRelativeResize="0"/>
          <p:nvPr/>
        </p:nvPicPr>
        <p:blipFill>
          <a:blip r:embed="rId3">
            <a:alphaModFix amt="29000"/>
          </a:blip>
          <a:stretch>
            <a:fillRect/>
          </a:stretch>
        </p:blipFill>
        <p:spPr>
          <a:xfrm>
            <a:off x="2589999" y="1327260"/>
            <a:ext cx="3606849" cy="3606849"/>
          </a:xfrm>
          <a:prstGeom prst="rect">
            <a:avLst/>
          </a:prstGeom>
          <a:noFill/>
          <a:ln>
            <a:noFill/>
          </a:ln>
        </p:spPr>
      </p:pic>
      <p:sp>
        <p:nvSpPr>
          <p:cNvPr id="81" name="Shape 81"/>
          <p:cNvSpPr txBox="1">
            <a:spLocks noGrp="1"/>
          </p:cNvSpPr>
          <p:nvPr>
            <p:ph type="sldNum" idx="12"/>
          </p:nvPr>
        </p:nvSpPr>
        <p:spPr>
          <a:xfrm>
            <a:off x="8556791" y="4749850"/>
            <a:ext cx="548699"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13</a:t>
            </a:fld>
            <a:endParaRPr lang="en"/>
          </a:p>
        </p:txBody>
      </p:sp>
      <p:grpSp>
        <p:nvGrpSpPr>
          <p:cNvPr id="82" name="Shape 82"/>
          <p:cNvGrpSpPr/>
          <p:nvPr/>
        </p:nvGrpSpPr>
        <p:grpSpPr>
          <a:xfrm>
            <a:off x="2570100" y="2141527"/>
            <a:ext cx="3578999" cy="1908000"/>
            <a:chOff x="2570100" y="2141527"/>
            <a:chExt cx="3578999" cy="1908000"/>
          </a:xfrm>
        </p:grpSpPr>
        <p:cxnSp>
          <p:nvCxnSpPr>
            <p:cNvPr id="83" name="Shape 83"/>
            <p:cNvCxnSpPr/>
            <p:nvPr/>
          </p:nvCxnSpPr>
          <p:spPr>
            <a:xfrm flipH="1">
              <a:off x="2570100" y="2444500"/>
              <a:ext cx="3578999" cy="1433699"/>
            </a:xfrm>
            <a:prstGeom prst="straightConnector1">
              <a:avLst/>
            </a:prstGeom>
            <a:noFill/>
            <a:ln w="38100" cap="flat" cmpd="sng">
              <a:solidFill>
                <a:srgbClr val="000000"/>
              </a:solidFill>
              <a:prstDash val="dash"/>
              <a:round/>
              <a:headEnd type="none" w="lg" len="lg"/>
              <a:tailEnd type="triangle" w="lg" len="lg"/>
            </a:ln>
          </p:spPr>
        </p:cxnSp>
        <p:sp>
          <p:nvSpPr>
            <p:cNvPr id="84" name="Shape 84"/>
            <p:cNvSpPr txBox="1"/>
            <p:nvPr/>
          </p:nvSpPr>
          <p:spPr>
            <a:xfrm rot="-1322908">
              <a:off x="2886668" y="2681079"/>
              <a:ext cx="3036035" cy="828895"/>
            </a:xfrm>
            <a:prstGeom prst="rect">
              <a:avLst/>
            </a:prstGeom>
            <a:noFill/>
            <a:ln>
              <a:noFill/>
            </a:ln>
          </p:spPr>
          <p:txBody>
            <a:bodyPr lIns="91425" tIns="91425" rIns="91425" bIns="91425" anchor="t" anchorCtr="0">
              <a:noAutofit/>
            </a:bodyPr>
            <a:lstStyle/>
            <a:p>
              <a:pPr lvl="0" algn="ctr" rtl="0">
                <a:spcBef>
                  <a:spcPts val="0"/>
                </a:spcBef>
                <a:buNone/>
              </a:pPr>
              <a:r>
                <a:rPr lang="en" sz="2400">
                  <a:latin typeface="Calibri"/>
                  <a:ea typeface="Calibri"/>
                  <a:cs typeface="Calibri"/>
                  <a:sym typeface="Calibri"/>
                </a:rPr>
                <a:t>Custom measurement software</a:t>
              </a:r>
            </a:p>
          </p:txBody>
        </p:sp>
      </p:grpSp>
      <p:grpSp>
        <p:nvGrpSpPr>
          <p:cNvPr id="85" name="Shape 85"/>
          <p:cNvGrpSpPr/>
          <p:nvPr/>
        </p:nvGrpSpPr>
        <p:grpSpPr>
          <a:xfrm>
            <a:off x="5899300" y="1103923"/>
            <a:ext cx="2008499" cy="1265894"/>
            <a:chOff x="6660850" y="991700"/>
            <a:chExt cx="2008499" cy="1265894"/>
          </a:xfrm>
        </p:grpSpPr>
        <p:pic>
          <p:nvPicPr>
            <p:cNvPr id="86" name="Shape 86"/>
            <p:cNvPicPr preferRelativeResize="0"/>
            <p:nvPr/>
          </p:nvPicPr>
          <p:blipFill>
            <a:blip r:embed="rId4">
              <a:alphaModFix/>
            </a:blip>
            <a:stretch>
              <a:fillRect/>
            </a:stretch>
          </p:blipFill>
          <p:spPr>
            <a:xfrm>
              <a:off x="7319275" y="991700"/>
              <a:ext cx="691642" cy="857399"/>
            </a:xfrm>
            <a:prstGeom prst="rect">
              <a:avLst/>
            </a:prstGeom>
            <a:noFill/>
            <a:ln>
              <a:noFill/>
            </a:ln>
          </p:spPr>
        </p:pic>
        <p:sp>
          <p:nvSpPr>
            <p:cNvPr id="87" name="Shape 87"/>
            <p:cNvSpPr txBox="1"/>
            <p:nvPr/>
          </p:nvSpPr>
          <p:spPr>
            <a:xfrm>
              <a:off x="6660850" y="1730194"/>
              <a:ext cx="2008499" cy="527399"/>
            </a:xfrm>
            <a:prstGeom prst="rect">
              <a:avLst/>
            </a:prstGeom>
            <a:noFill/>
            <a:ln>
              <a:noFill/>
            </a:ln>
          </p:spPr>
          <p:txBody>
            <a:bodyPr lIns="91425" tIns="91425" rIns="91425" bIns="91425" anchor="t" anchorCtr="0">
              <a:noAutofit/>
            </a:bodyPr>
            <a:lstStyle/>
            <a:p>
              <a:pPr lvl="0" algn="ctr" rtl="0">
                <a:spcBef>
                  <a:spcPts val="0"/>
                </a:spcBef>
                <a:buNone/>
              </a:pPr>
              <a:r>
                <a:rPr lang="en" sz="2400">
                  <a:latin typeface="Calibri"/>
                  <a:ea typeface="Calibri"/>
                  <a:cs typeface="Calibri"/>
                  <a:sym typeface="Calibri"/>
                </a:rPr>
                <a:t>Researcher</a:t>
              </a:r>
            </a:p>
          </p:txBody>
        </p:sp>
      </p:grpSp>
      <p:grpSp>
        <p:nvGrpSpPr>
          <p:cNvPr id="88" name="Shape 88"/>
          <p:cNvGrpSpPr/>
          <p:nvPr/>
        </p:nvGrpSpPr>
        <p:grpSpPr>
          <a:xfrm rot="-562879">
            <a:off x="2302356" y="630674"/>
            <a:ext cx="3967697" cy="1186793"/>
            <a:chOff x="2015400" y="2188351"/>
            <a:chExt cx="3967800" cy="1186823"/>
          </a:xfrm>
        </p:grpSpPr>
        <p:cxnSp>
          <p:nvCxnSpPr>
            <p:cNvPr id="89" name="Shape 89"/>
            <p:cNvCxnSpPr/>
            <p:nvPr/>
          </p:nvCxnSpPr>
          <p:spPr>
            <a:xfrm>
              <a:off x="2015400" y="2640175"/>
              <a:ext cx="3967800" cy="735000"/>
            </a:xfrm>
            <a:prstGeom prst="straightConnector1">
              <a:avLst/>
            </a:prstGeom>
            <a:noFill/>
            <a:ln w="38100" cap="flat" cmpd="sng">
              <a:solidFill>
                <a:srgbClr val="000000"/>
              </a:solidFill>
              <a:prstDash val="dash"/>
              <a:round/>
              <a:headEnd type="none" w="lg" len="lg"/>
              <a:tailEnd type="triangle" w="lg" len="lg"/>
            </a:ln>
          </p:spPr>
        </p:cxnSp>
        <p:sp>
          <p:nvSpPr>
            <p:cNvPr id="90" name="Shape 90"/>
            <p:cNvSpPr txBox="1"/>
            <p:nvPr/>
          </p:nvSpPr>
          <p:spPr>
            <a:xfrm rot="630925">
              <a:off x="2104885" y="2532954"/>
              <a:ext cx="3818630" cy="459192"/>
            </a:xfrm>
            <a:prstGeom prst="rect">
              <a:avLst/>
            </a:prstGeom>
            <a:noFill/>
            <a:ln>
              <a:noFill/>
            </a:ln>
          </p:spPr>
          <p:txBody>
            <a:bodyPr lIns="91425" tIns="91425" rIns="91425" bIns="91425" anchor="t" anchorCtr="0">
              <a:noAutofit/>
            </a:bodyPr>
            <a:lstStyle/>
            <a:p>
              <a:pPr algn="ctr" rtl="0">
                <a:spcBef>
                  <a:spcPts val="0"/>
                </a:spcBef>
                <a:buNone/>
              </a:pPr>
              <a:r>
                <a:rPr lang="en" sz="2400">
                  <a:latin typeface="Calibri"/>
                  <a:ea typeface="Calibri"/>
                  <a:cs typeface="Calibri"/>
                  <a:sym typeface="Calibri"/>
                </a:rPr>
                <a:t>Anecdote</a:t>
              </a:r>
            </a:p>
            <a:p>
              <a:pPr lvl="0" algn="ctr" rtl="0">
                <a:spcBef>
                  <a:spcPts val="0"/>
                </a:spcBef>
                <a:buNone/>
              </a:pPr>
              <a:r>
                <a:rPr lang="en" sz="2400">
                  <a:latin typeface="Calibri"/>
                  <a:ea typeface="Calibri"/>
                  <a:cs typeface="Calibri"/>
                  <a:sym typeface="Calibri"/>
                </a:rPr>
                <a:t>(Twitter censored in Iran)</a:t>
              </a:r>
            </a:p>
          </p:txBody>
        </p:sp>
      </p:grpSp>
      <p:grpSp>
        <p:nvGrpSpPr>
          <p:cNvPr id="91" name="Shape 91"/>
          <p:cNvGrpSpPr/>
          <p:nvPr/>
        </p:nvGrpSpPr>
        <p:grpSpPr>
          <a:xfrm>
            <a:off x="846525" y="3306184"/>
            <a:ext cx="2008499" cy="1540496"/>
            <a:chOff x="581500" y="2211223"/>
            <a:chExt cx="2008499" cy="1540496"/>
          </a:xfrm>
        </p:grpSpPr>
        <p:grpSp>
          <p:nvGrpSpPr>
            <p:cNvPr id="92" name="Shape 92"/>
            <p:cNvGrpSpPr/>
            <p:nvPr/>
          </p:nvGrpSpPr>
          <p:grpSpPr>
            <a:xfrm>
              <a:off x="581500" y="2211223"/>
              <a:ext cx="2008499" cy="1540496"/>
              <a:chOff x="524875" y="2232385"/>
              <a:chExt cx="2008499" cy="1540496"/>
            </a:xfrm>
          </p:grpSpPr>
          <p:pic>
            <p:nvPicPr>
              <p:cNvPr id="93" name="Shape 93"/>
              <p:cNvPicPr preferRelativeResize="0"/>
              <p:nvPr/>
            </p:nvPicPr>
            <p:blipFill rotWithShape="1">
              <a:blip r:embed="rId5">
                <a:alphaModFix/>
              </a:blip>
              <a:srcRect/>
              <a:stretch/>
            </p:blipFill>
            <p:spPr>
              <a:xfrm>
                <a:off x="1059553" y="2232385"/>
                <a:ext cx="691799" cy="860700"/>
              </a:xfrm>
              <a:prstGeom prst="rect">
                <a:avLst/>
              </a:prstGeom>
              <a:noFill/>
              <a:ln>
                <a:noFill/>
              </a:ln>
            </p:spPr>
          </p:pic>
          <p:sp>
            <p:nvSpPr>
              <p:cNvPr id="94" name="Shape 94"/>
              <p:cNvSpPr txBox="1"/>
              <p:nvPr/>
            </p:nvSpPr>
            <p:spPr>
              <a:xfrm>
                <a:off x="524875" y="3245481"/>
                <a:ext cx="2008499" cy="527399"/>
              </a:xfrm>
              <a:prstGeom prst="rect">
                <a:avLst/>
              </a:prstGeom>
              <a:noFill/>
              <a:ln>
                <a:noFill/>
              </a:ln>
            </p:spPr>
            <p:txBody>
              <a:bodyPr lIns="91425" tIns="91425" rIns="91425" bIns="91425" anchor="t" anchorCtr="0">
                <a:noAutofit/>
              </a:bodyPr>
              <a:lstStyle/>
              <a:p>
                <a:pPr lvl="0" algn="ctr" rtl="0">
                  <a:spcBef>
                    <a:spcPts val="0"/>
                  </a:spcBef>
                  <a:buNone/>
                </a:pPr>
                <a:r>
                  <a:rPr lang="en" sz="2400">
                    <a:latin typeface="Calibri"/>
                    <a:ea typeface="Calibri"/>
                    <a:cs typeface="Calibri"/>
                    <a:sym typeface="Calibri"/>
                  </a:rPr>
                  <a:t>Vantage points</a:t>
                </a:r>
              </a:p>
            </p:txBody>
          </p:sp>
        </p:grpSp>
        <p:pic>
          <p:nvPicPr>
            <p:cNvPr id="95" name="Shape 95"/>
            <p:cNvPicPr preferRelativeResize="0"/>
            <p:nvPr/>
          </p:nvPicPr>
          <p:blipFill rotWithShape="1">
            <a:blip r:embed="rId5">
              <a:alphaModFix/>
            </a:blip>
            <a:srcRect/>
            <a:stretch/>
          </p:blipFill>
          <p:spPr>
            <a:xfrm>
              <a:off x="1268578" y="2363623"/>
              <a:ext cx="691799" cy="860700"/>
            </a:xfrm>
            <a:prstGeom prst="rect">
              <a:avLst/>
            </a:prstGeom>
            <a:noFill/>
            <a:ln>
              <a:noFill/>
            </a:ln>
          </p:spPr>
        </p:pic>
        <p:pic>
          <p:nvPicPr>
            <p:cNvPr id="96" name="Shape 96"/>
            <p:cNvPicPr preferRelativeResize="0"/>
            <p:nvPr/>
          </p:nvPicPr>
          <p:blipFill rotWithShape="1">
            <a:blip r:embed="rId5">
              <a:alphaModFix/>
            </a:blip>
            <a:srcRect/>
            <a:stretch/>
          </p:blipFill>
          <p:spPr>
            <a:xfrm>
              <a:off x="1420978" y="2516023"/>
              <a:ext cx="691799" cy="860700"/>
            </a:xfrm>
            <a:prstGeom prst="rect">
              <a:avLst/>
            </a:prstGeom>
            <a:noFill/>
            <a:ln>
              <a:noFill/>
            </a:ln>
          </p:spPr>
        </p:pic>
      </p:grpSp>
      <p:grpSp>
        <p:nvGrpSpPr>
          <p:cNvPr id="97" name="Shape 97"/>
          <p:cNvGrpSpPr/>
          <p:nvPr/>
        </p:nvGrpSpPr>
        <p:grpSpPr>
          <a:xfrm>
            <a:off x="2676300" y="4161785"/>
            <a:ext cx="3087300" cy="433499"/>
            <a:chOff x="2676300" y="4161785"/>
            <a:chExt cx="3087300" cy="433499"/>
          </a:xfrm>
        </p:grpSpPr>
        <p:cxnSp>
          <p:nvCxnSpPr>
            <p:cNvPr id="98" name="Shape 98"/>
            <p:cNvCxnSpPr/>
            <p:nvPr/>
          </p:nvCxnSpPr>
          <p:spPr>
            <a:xfrm>
              <a:off x="2676300" y="4161785"/>
              <a:ext cx="2782500" cy="128699"/>
            </a:xfrm>
            <a:prstGeom prst="straightConnector1">
              <a:avLst/>
            </a:prstGeom>
            <a:noFill/>
            <a:ln w="38100" cap="flat" cmpd="sng">
              <a:solidFill>
                <a:srgbClr val="000000"/>
              </a:solidFill>
              <a:prstDash val="solid"/>
              <a:round/>
              <a:headEnd type="none" w="lg" len="lg"/>
              <a:tailEnd type="triangle" w="lg" len="lg"/>
            </a:ln>
          </p:spPr>
        </p:cxnSp>
        <p:cxnSp>
          <p:nvCxnSpPr>
            <p:cNvPr id="99" name="Shape 99"/>
            <p:cNvCxnSpPr/>
            <p:nvPr/>
          </p:nvCxnSpPr>
          <p:spPr>
            <a:xfrm>
              <a:off x="2828700" y="4314185"/>
              <a:ext cx="2782500" cy="128699"/>
            </a:xfrm>
            <a:prstGeom prst="straightConnector1">
              <a:avLst/>
            </a:prstGeom>
            <a:noFill/>
            <a:ln w="38100" cap="flat" cmpd="sng">
              <a:solidFill>
                <a:srgbClr val="000000"/>
              </a:solidFill>
              <a:prstDash val="solid"/>
              <a:round/>
              <a:headEnd type="none" w="lg" len="lg"/>
              <a:tailEnd type="triangle" w="lg" len="lg"/>
            </a:ln>
          </p:spPr>
        </p:cxnSp>
        <p:cxnSp>
          <p:nvCxnSpPr>
            <p:cNvPr id="100" name="Shape 100"/>
            <p:cNvCxnSpPr/>
            <p:nvPr/>
          </p:nvCxnSpPr>
          <p:spPr>
            <a:xfrm>
              <a:off x="2981100" y="4466585"/>
              <a:ext cx="2782500" cy="128699"/>
            </a:xfrm>
            <a:prstGeom prst="straightConnector1">
              <a:avLst/>
            </a:prstGeom>
            <a:noFill/>
            <a:ln w="38100" cap="flat" cmpd="sng">
              <a:solidFill>
                <a:srgbClr val="000000"/>
              </a:solidFill>
              <a:prstDash val="solid"/>
              <a:round/>
              <a:headEnd type="none" w="lg" len="lg"/>
              <a:tailEnd type="triangle" w="lg" len="lg"/>
            </a:ln>
          </p:spPr>
        </p:cxnSp>
      </p:grpSp>
      <p:grpSp>
        <p:nvGrpSpPr>
          <p:cNvPr id="101" name="Shape 101"/>
          <p:cNvGrpSpPr/>
          <p:nvPr/>
        </p:nvGrpSpPr>
        <p:grpSpPr>
          <a:xfrm>
            <a:off x="3107075" y="3828685"/>
            <a:ext cx="1596300" cy="1174088"/>
            <a:chOff x="147512" y="3566450"/>
            <a:chExt cx="1596300" cy="1174088"/>
          </a:xfrm>
        </p:grpSpPr>
        <p:pic>
          <p:nvPicPr>
            <p:cNvPr id="102" name="Shape 102"/>
            <p:cNvPicPr preferRelativeResize="0"/>
            <p:nvPr/>
          </p:nvPicPr>
          <p:blipFill rotWithShape="1">
            <a:blip r:embed="rId6">
              <a:alphaModFix/>
            </a:blip>
            <a:srcRect l="19178"/>
            <a:stretch/>
          </p:blipFill>
          <p:spPr>
            <a:xfrm>
              <a:off x="507962" y="3566450"/>
              <a:ext cx="875399" cy="857400"/>
            </a:xfrm>
            <a:prstGeom prst="rect">
              <a:avLst/>
            </a:prstGeom>
            <a:noFill/>
            <a:ln>
              <a:noFill/>
            </a:ln>
          </p:spPr>
        </p:pic>
        <p:sp>
          <p:nvSpPr>
            <p:cNvPr id="103" name="Shape 103"/>
            <p:cNvSpPr txBox="1"/>
            <p:nvPr/>
          </p:nvSpPr>
          <p:spPr>
            <a:xfrm>
              <a:off x="147512" y="4285438"/>
              <a:ext cx="1596300" cy="455100"/>
            </a:xfrm>
            <a:prstGeom prst="rect">
              <a:avLst/>
            </a:prstGeom>
            <a:noFill/>
            <a:ln>
              <a:noFill/>
            </a:ln>
          </p:spPr>
          <p:txBody>
            <a:bodyPr lIns="68575" tIns="34275" rIns="68575" bIns="34275" anchor="t" anchorCtr="0">
              <a:noAutofit/>
            </a:bodyPr>
            <a:lstStyle/>
            <a:p>
              <a:pPr marL="0" marR="0" lvl="0" indent="0" algn="ctr" rtl="0">
                <a:spcBef>
                  <a:spcPts val="0"/>
                </a:spcBef>
                <a:buSzPct val="25000"/>
                <a:buNone/>
              </a:pPr>
              <a:r>
                <a:rPr lang="en" sz="3000">
                  <a:solidFill>
                    <a:schemeClr val="dk1"/>
                  </a:solidFill>
                  <a:latin typeface="Calibri"/>
                  <a:ea typeface="Calibri"/>
                  <a:cs typeface="Calibri"/>
                  <a:sym typeface="Calibri"/>
                </a:rPr>
                <a:t>Censor</a:t>
              </a:r>
            </a:p>
          </p:txBody>
        </p:sp>
      </p:grpSp>
      <p:grpSp>
        <p:nvGrpSpPr>
          <p:cNvPr id="104" name="Shape 104"/>
          <p:cNvGrpSpPr/>
          <p:nvPr/>
        </p:nvGrpSpPr>
        <p:grpSpPr>
          <a:xfrm>
            <a:off x="4955425" y="3828664"/>
            <a:ext cx="2501400" cy="1684385"/>
            <a:chOff x="5336425" y="3676264"/>
            <a:chExt cx="2501400" cy="1684385"/>
          </a:xfrm>
        </p:grpSpPr>
        <p:pic>
          <p:nvPicPr>
            <p:cNvPr id="105" name="Shape 105"/>
            <p:cNvPicPr preferRelativeResize="0"/>
            <p:nvPr/>
          </p:nvPicPr>
          <p:blipFill rotWithShape="1">
            <a:blip r:embed="rId7">
              <a:alphaModFix/>
            </a:blip>
            <a:srcRect/>
            <a:stretch/>
          </p:blipFill>
          <p:spPr>
            <a:xfrm>
              <a:off x="6208825" y="3676264"/>
              <a:ext cx="756600" cy="907799"/>
            </a:xfrm>
            <a:prstGeom prst="rect">
              <a:avLst/>
            </a:prstGeom>
            <a:noFill/>
            <a:ln>
              <a:noFill/>
            </a:ln>
          </p:spPr>
        </p:pic>
        <p:sp>
          <p:nvSpPr>
            <p:cNvPr id="106" name="Shape 106"/>
            <p:cNvSpPr txBox="1"/>
            <p:nvPr/>
          </p:nvSpPr>
          <p:spPr>
            <a:xfrm>
              <a:off x="5336425" y="4503250"/>
              <a:ext cx="2501400" cy="857400"/>
            </a:xfrm>
            <a:prstGeom prst="rect">
              <a:avLst/>
            </a:prstGeom>
            <a:noFill/>
            <a:ln>
              <a:noFill/>
            </a:ln>
          </p:spPr>
          <p:txBody>
            <a:bodyPr lIns="91425" tIns="91425" rIns="91425" bIns="91425" anchor="t" anchorCtr="0">
              <a:noAutofit/>
            </a:bodyPr>
            <a:lstStyle/>
            <a:p>
              <a:pPr lvl="0" algn="ctr" rtl="0">
                <a:spcBef>
                  <a:spcPts val="0"/>
                </a:spcBef>
                <a:buNone/>
              </a:pPr>
              <a:r>
                <a:rPr lang="en" sz="2400">
                  <a:latin typeface="Calibri"/>
                  <a:ea typeface="Calibri"/>
                  <a:cs typeface="Calibri"/>
                  <a:sym typeface="Calibri"/>
                </a:rPr>
                <a:t>Web service</a:t>
              </a:r>
            </a:p>
          </p:txBody>
        </p:sp>
      </p:grpSp>
      <p:sp>
        <p:nvSpPr>
          <p:cNvPr id="107" name="Shape 107"/>
          <p:cNvSpPr/>
          <p:nvPr/>
        </p:nvSpPr>
        <p:spPr>
          <a:xfrm>
            <a:off x="276125" y="999250"/>
            <a:ext cx="8636999" cy="4144199"/>
          </a:xfrm>
          <a:prstGeom prst="rect">
            <a:avLst/>
          </a:prstGeom>
          <a:solidFill>
            <a:srgbClr val="FFFFFF">
              <a:alpha val="91540"/>
            </a:srgbClr>
          </a:solidFill>
          <a:ln>
            <a:noFill/>
          </a:ln>
        </p:spPr>
        <p:txBody>
          <a:bodyPr lIns="91425" tIns="91425" rIns="91425" bIns="91425" anchor="ctr" anchorCtr="0">
            <a:noAutofit/>
          </a:bodyPr>
          <a:lstStyle/>
          <a:p>
            <a:pPr>
              <a:spcBef>
                <a:spcPts val="0"/>
              </a:spcBef>
              <a:buNone/>
            </a:pPr>
            <a:endParaRPr/>
          </a:p>
        </p:txBody>
      </p:sp>
      <p:sp>
        <p:nvSpPr>
          <p:cNvPr id="108" name="Shape 108"/>
          <p:cNvSpPr txBox="1"/>
          <p:nvPr/>
        </p:nvSpPr>
        <p:spPr>
          <a:xfrm>
            <a:off x="457200" y="1385550"/>
            <a:ext cx="8125800" cy="2719499"/>
          </a:xfrm>
          <a:prstGeom prst="rect">
            <a:avLst/>
          </a:prstGeom>
          <a:noFill/>
          <a:ln>
            <a:noFill/>
          </a:ln>
        </p:spPr>
        <p:txBody>
          <a:bodyPr lIns="91425" tIns="91425" rIns="91425" bIns="91425" anchor="t" anchorCtr="0">
            <a:noAutofit/>
          </a:bodyPr>
          <a:lstStyle/>
          <a:p>
            <a:pPr lvl="0" rtl="0">
              <a:spcBef>
                <a:spcPts val="600"/>
              </a:spcBef>
              <a:buClr>
                <a:schemeClr val="dk1"/>
              </a:buClr>
              <a:buSzPct val="36666"/>
              <a:buFont typeface="Arial"/>
              <a:buNone/>
            </a:pPr>
            <a:r>
              <a:rPr lang="en" sz="3000">
                <a:solidFill>
                  <a:schemeClr val="dk1"/>
                </a:solidFill>
                <a:latin typeface="Calibri"/>
                <a:ea typeface="Calibri"/>
                <a:cs typeface="Calibri"/>
                <a:sym typeface="Calibri"/>
              </a:rPr>
              <a:t>The biggest drawback is </a:t>
            </a:r>
            <a:r>
              <a:rPr lang="en" sz="3000" b="1">
                <a:solidFill>
                  <a:schemeClr val="dk1"/>
                </a:solidFill>
                <a:latin typeface="Calibri"/>
                <a:ea typeface="Calibri"/>
                <a:cs typeface="Calibri"/>
                <a:sym typeface="Calibri"/>
              </a:rPr>
              <a:t>scale</a:t>
            </a:r>
          </a:p>
          <a:p>
            <a:pPr lvl="0" rtl="0">
              <a:spcBef>
                <a:spcPts val="600"/>
              </a:spcBef>
              <a:buClr>
                <a:schemeClr val="dk1"/>
              </a:buClr>
              <a:buFont typeface="Arial"/>
              <a:buNone/>
            </a:pPr>
            <a:endParaRPr sz="3000" b="1">
              <a:solidFill>
                <a:schemeClr val="dk1"/>
              </a:solidFill>
              <a:latin typeface="Calibri"/>
              <a:ea typeface="Calibri"/>
              <a:cs typeface="Calibri"/>
              <a:sym typeface="Calibri"/>
            </a:endParaRPr>
          </a:p>
          <a:p>
            <a:pPr marL="457200" lvl="0" indent="-228600" rtl="0">
              <a:spcBef>
                <a:spcPts val="600"/>
              </a:spcBef>
              <a:buClr>
                <a:schemeClr val="dk1"/>
              </a:buClr>
              <a:buSzPct val="100000"/>
            </a:pPr>
            <a:r>
              <a:rPr lang="en" sz="3000">
                <a:solidFill>
                  <a:schemeClr val="dk1"/>
                </a:solidFill>
                <a:latin typeface="Calibri"/>
                <a:ea typeface="Calibri"/>
                <a:cs typeface="Calibri"/>
                <a:sym typeface="Calibri"/>
              </a:rPr>
              <a:t>Still effectively anecdotes</a:t>
            </a:r>
          </a:p>
          <a:p>
            <a:pPr marL="457200" lvl="0" indent="-228600" rtl="0">
              <a:spcBef>
                <a:spcPts val="600"/>
              </a:spcBef>
              <a:buClr>
                <a:schemeClr val="dk1"/>
              </a:buClr>
              <a:buSzPct val="100000"/>
            </a:pPr>
            <a:r>
              <a:rPr lang="en" sz="3000">
                <a:solidFill>
                  <a:schemeClr val="dk1"/>
                </a:solidFill>
                <a:latin typeface="Calibri"/>
                <a:ea typeface="Calibri"/>
                <a:cs typeface="Calibri"/>
                <a:sym typeface="Calibri"/>
              </a:rPr>
              <a:t>Political and social scientists want more data</a:t>
            </a:r>
          </a:p>
          <a:p>
            <a:pPr marL="914400" lvl="1" indent="-228600" rtl="0">
              <a:spcBef>
                <a:spcPts val="480"/>
              </a:spcBef>
              <a:buClr>
                <a:schemeClr val="dk1"/>
              </a:buClr>
              <a:buSzPct val="100000"/>
            </a:pPr>
            <a:r>
              <a:rPr lang="en" sz="2400">
                <a:solidFill>
                  <a:schemeClr val="dk1"/>
                </a:solidFill>
                <a:latin typeface="Calibri"/>
                <a:ea typeface="Calibri"/>
                <a:cs typeface="Calibri"/>
                <a:sym typeface="Calibri"/>
              </a:rPr>
              <a:t>The Citizen Lab, Berkman Center, Princeton, etc.</a:t>
            </a:r>
          </a:p>
        </p:txBody>
      </p:sp>
    </p:spTree>
    <p:extLst>
      <p:ext uri="{BB962C8B-B14F-4D97-AF65-F5344CB8AC3E}">
        <p14:creationId xmlns:p14="http://schemas.microsoft.com/office/powerpoint/2010/main" val="1770363711"/>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7"/>
                                        </p:tgtEl>
                                        <p:attrNameLst>
                                          <p:attrName>style.visibility</p:attrName>
                                        </p:attrNameLst>
                                      </p:cBhvr>
                                      <p:to>
                                        <p:strVal val="visible"/>
                                      </p:to>
                                    </p:set>
                                    <p:animEffect transition="in" filter="fade">
                                      <p:cBhvr>
                                        <p:cTn id="7" dur="100"/>
                                        <p:tgtEl>
                                          <p:spTgt spid="107"/>
                                        </p:tgtEl>
                                      </p:cBhvr>
                                    </p:animEffect>
                                  </p:childTnLst>
                                </p:cTn>
                              </p:par>
                              <p:par>
                                <p:cTn id="8" presetID="10" presetClass="exit" presetSubtype="0" fill="hold" nodeType="withEffect">
                                  <p:stCondLst>
                                    <p:cond delay="0"/>
                                  </p:stCondLst>
                                  <p:childTnLst>
                                    <p:animEffect transition="out" filter="fade">
                                      <p:cBhvr>
                                        <p:cTn id="9" dur="100"/>
                                        <p:tgtEl>
                                          <p:spTgt spid="107"/>
                                        </p:tgtEl>
                                      </p:cBhvr>
                                    </p:animEffect>
                                    <p:set>
                                      <p:cBhvr>
                                        <p:cTn id="10" dur="1" fill="hold">
                                          <p:stCondLst>
                                            <p:cond delay="100"/>
                                          </p:stCondLst>
                                        </p:cTn>
                                        <p:tgtEl>
                                          <p:spTgt spid="10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Shape 113"/>
          <p:cNvSpPr txBox="1">
            <a:spLocks noGrp="1"/>
          </p:cNvSpPr>
          <p:nvPr>
            <p:ph type="title"/>
          </p:nvPr>
        </p:nvSpPr>
        <p:spPr>
          <a:xfrm>
            <a:off x="457200" y="205978"/>
            <a:ext cx="8229600" cy="857400"/>
          </a:xfrm>
          <a:prstGeom prst="rect">
            <a:avLst/>
          </a:prstGeom>
        </p:spPr>
        <p:txBody>
          <a:bodyPr lIns="91425" tIns="91425" rIns="91425" bIns="91425" anchor="b" anchorCtr="0">
            <a:noAutofit/>
          </a:bodyPr>
          <a:lstStyle/>
          <a:p>
            <a:pPr lvl="0" rtl="0">
              <a:spcBef>
                <a:spcPts val="0"/>
              </a:spcBef>
              <a:buNone/>
            </a:pPr>
            <a:r>
              <a:rPr lang="en"/>
              <a:t>Encore: Measure using Web browsers</a:t>
            </a:r>
          </a:p>
        </p:txBody>
      </p:sp>
      <p:pic>
        <p:nvPicPr>
          <p:cNvPr id="114" name="Shape 114"/>
          <p:cNvPicPr preferRelativeResize="0"/>
          <p:nvPr/>
        </p:nvPicPr>
        <p:blipFill>
          <a:blip r:embed="rId3">
            <a:alphaModFix amt="29000"/>
          </a:blip>
          <a:stretch>
            <a:fillRect/>
          </a:stretch>
        </p:blipFill>
        <p:spPr>
          <a:xfrm>
            <a:off x="2589999" y="1327260"/>
            <a:ext cx="3606849" cy="3606849"/>
          </a:xfrm>
          <a:prstGeom prst="rect">
            <a:avLst/>
          </a:prstGeom>
          <a:noFill/>
          <a:ln>
            <a:noFill/>
          </a:ln>
        </p:spPr>
      </p:pic>
      <p:sp>
        <p:nvSpPr>
          <p:cNvPr id="115" name="Shape 115"/>
          <p:cNvSpPr txBox="1">
            <a:spLocks noGrp="1"/>
          </p:cNvSpPr>
          <p:nvPr>
            <p:ph type="sldNum" idx="12"/>
          </p:nvPr>
        </p:nvSpPr>
        <p:spPr>
          <a:xfrm>
            <a:off x="8556791" y="4749850"/>
            <a:ext cx="548699"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14</a:t>
            </a:fld>
            <a:endParaRPr lang="en"/>
          </a:p>
        </p:txBody>
      </p:sp>
      <p:grpSp>
        <p:nvGrpSpPr>
          <p:cNvPr id="116" name="Shape 116"/>
          <p:cNvGrpSpPr/>
          <p:nvPr/>
        </p:nvGrpSpPr>
        <p:grpSpPr>
          <a:xfrm>
            <a:off x="4955425" y="3828664"/>
            <a:ext cx="2501400" cy="1684385"/>
            <a:chOff x="5336425" y="3676264"/>
            <a:chExt cx="2501400" cy="1684385"/>
          </a:xfrm>
        </p:grpSpPr>
        <p:pic>
          <p:nvPicPr>
            <p:cNvPr id="117" name="Shape 117"/>
            <p:cNvPicPr preferRelativeResize="0"/>
            <p:nvPr/>
          </p:nvPicPr>
          <p:blipFill rotWithShape="1">
            <a:blip r:embed="rId4">
              <a:alphaModFix/>
            </a:blip>
            <a:srcRect/>
            <a:stretch/>
          </p:blipFill>
          <p:spPr>
            <a:xfrm>
              <a:off x="6208825" y="3676264"/>
              <a:ext cx="756600" cy="907799"/>
            </a:xfrm>
            <a:prstGeom prst="rect">
              <a:avLst/>
            </a:prstGeom>
            <a:noFill/>
            <a:ln>
              <a:noFill/>
            </a:ln>
          </p:spPr>
        </p:pic>
        <p:sp>
          <p:nvSpPr>
            <p:cNvPr id="118" name="Shape 118"/>
            <p:cNvSpPr txBox="1"/>
            <p:nvPr/>
          </p:nvSpPr>
          <p:spPr>
            <a:xfrm>
              <a:off x="5336425" y="4503250"/>
              <a:ext cx="2501400" cy="857400"/>
            </a:xfrm>
            <a:prstGeom prst="rect">
              <a:avLst/>
            </a:prstGeom>
            <a:noFill/>
            <a:ln>
              <a:noFill/>
            </a:ln>
          </p:spPr>
          <p:txBody>
            <a:bodyPr lIns="91425" tIns="91425" rIns="91425" bIns="91425" anchor="t" anchorCtr="0">
              <a:noAutofit/>
            </a:bodyPr>
            <a:lstStyle/>
            <a:p>
              <a:pPr lvl="0" algn="ctr" rtl="0">
                <a:spcBef>
                  <a:spcPts val="0"/>
                </a:spcBef>
                <a:buNone/>
              </a:pPr>
              <a:r>
                <a:rPr lang="en" sz="2400">
                  <a:latin typeface="Calibri"/>
                  <a:ea typeface="Calibri"/>
                  <a:cs typeface="Calibri"/>
                  <a:sym typeface="Calibri"/>
                </a:rPr>
                <a:t>Web service</a:t>
              </a:r>
            </a:p>
          </p:txBody>
        </p:sp>
      </p:grpSp>
      <p:grpSp>
        <p:nvGrpSpPr>
          <p:cNvPr id="119" name="Shape 119"/>
          <p:cNvGrpSpPr/>
          <p:nvPr/>
        </p:nvGrpSpPr>
        <p:grpSpPr>
          <a:xfrm>
            <a:off x="5899300" y="1103923"/>
            <a:ext cx="2008499" cy="1265894"/>
            <a:chOff x="6660850" y="991700"/>
            <a:chExt cx="2008499" cy="1265894"/>
          </a:xfrm>
        </p:grpSpPr>
        <p:pic>
          <p:nvPicPr>
            <p:cNvPr id="120" name="Shape 120"/>
            <p:cNvPicPr preferRelativeResize="0"/>
            <p:nvPr/>
          </p:nvPicPr>
          <p:blipFill>
            <a:blip r:embed="rId5">
              <a:alphaModFix/>
            </a:blip>
            <a:stretch>
              <a:fillRect/>
            </a:stretch>
          </p:blipFill>
          <p:spPr>
            <a:xfrm>
              <a:off x="7319275" y="991700"/>
              <a:ext cx="691642" cy="857399"/>
            </a:xfrm>
            <a:prstGeom prst="rect">
              <a:avLst/>
            </a:prstGeom>
            <a:noFill/>
            <a:ln>
              <a:noFill/>
            </a:ln>
          </p:spPr>
        </p:pic>
        <p:sp>
          <p:nvSpPr>
            <p:cNvPr id="121" name="Shape 121"/>
            <p:cNvSpPr txBox="1"/>
            <p:nvPr/>
          </p:nvSpPr>
          <p:spPr>
            <a:xfrm>
              <a:off x="6660850" y="1730194"/>
              <a:ext cx="2008499" cy="527399"/>
            </a:xfrm>
            <a:prstGeom prst="rect">
              <a:avLst/>
            </a:prstGeom>
            <a:noFill/>
            <a:ln>
              <a:noFill/>
            </a:ln>
          </p:spPr>
          <p:txBody>
            <a:bodyPr lIns="91425" tIns="91425" rIns="91425" bIns="91425" anchor="t" anchorCtr="0">
              <a:noAutofit/>
            </a:bodyPr>
            <a:lstStyle/>
            <a:p>
              <a:pPr lvl="0" algn="ctr" rtl="0">
                <a:spcBef>
                  <a:spcPts val="0"/>
                </a:spcBef>
                <a:buNone/>
              </a:pPr>
              <a:r>
                <a:rPr lang="en" sz="2400">
                  <a:latin typeface="Calibri"/>
                  <a:ea typeface="Calibri"/>
                  <a:cs typeface="Calibri"/>
                  <a:sym typeface="Calibri"/>
                </a:rPr>
                <a:t>Researcher</a:t>
              </a:r>
            </a:p>
          </p:txBody>
        </p:sp>
      </p:grpSp>
      <p:grpSp>
        <p:nvGrpSpPr>
          <p:cNvPr id="122" name="Shape 122"/>
          <p:cNvGrpSpPr/>
          <p:nvPr/>
        </p:nvGrpSpPr>
        <p:grpSpPr>
          <a:xfrm>
            <a:off x="846525" y="3306184"/>
            <a:ext cx="2008499" cy="1540496"/>
            <a:chOff x="581500" y="2211223"/>
            <a:chExt cx="2008499" cy="1540496"/>
          </a:xfrm>
        </p:grpSpPr>
        <p:grpSp>
          <p:nvGrpSpPr>
            <p:cNvPr id="123" name="Shape 123"/>
            <p:cNvGrpSpPr/>
            <p:nvPr/>
          </p:nvGrpSpPr>
          <p:grpSpPr>
            <a:xfrm>
              <a:off x="581500" y="2211223"/>
              <a:ext cx="2008499" cy="1540496"/>
              <a:chOff x="524875" y="2232385"/>
              <a:chExt cx="2008499" cy="1540496"/>
            </a:xfrm>
          </p:grpSpPr>
          <p:pic>
            <p:nvPicPr>
              <p:cNvPr id="124" name="Shape 124"/>
              <p:cNvPicPr preferRelativeResize="0"/>
              <p:nvPr/>
            </p:nvPicPr>
            <p:blipFill rotWithShape="1">
              <a:blip r:embed="rId6">
                <a:alphaModFix/>
              </a:blip>
              <a:srcRect/>
              <a:stretch/>
            </p:blipFill>
            <p:spPr>
              <a:xfrm>
                <a:off x="1059553" y="2232385"/>
                <a:ext cx="691799" cy="860700"/>
              </a:xfrm>
              <a:prstGeom prst="rect">
                <a:avLst/>
              </a:prstGeom>
              <a:noFill/>
              <a:ln>
                <a:noFill/>
              </a:ln>
            </p:spPr>
          </p:pic>
          <p:sp>
            <p:nvSpPr>
              <p:cNvPr id="125" name="Shape 125"/>
              <p:cNvSpPr txBox="1"/>
              <p:nvPr/>
            </p:nvSpPr>
            <p:spPr>
              <a:xfrm>
                <a:off x="524875" y="3245481"/>
                <a:ext cx="2008499" cy="527399"/>
              </a:xfrm>
              <a:prstGeom prst="rect">
                <a:avLst/>
              </a:prstGeom>
              <a:noFill/>
              <a:ln>
                <a:noFill/>
              </a:ln>
            </p:spPr>
            <p:txBody>
              <a:bodyPr lIns="91425" tIns="91425" rIns="91425" bIns="91425" anchor="t" anchorCtr="0">
                <a:noAutofit/>
              </a:bodyPr>
              <a:lstStyle/>
              <a:p>
                <a:pPr lvl="0" algn="ctr" rtl="0">
                  <a:spcBef>
                    <a:spcPts val="0"/>
                  </a:spcBef>
                  <a:buNone/>
                </a:pPr>
                <a:r>
                  <a:rPr lang="en" sz="2400">
                    <a:latin typeface="Calibri"/>
                    <a:ea typeface="Calibri"/>
                    <a:cs typeface="Calibri"/>
                    <a:sym typeface="Calibri"/>
                  </a:rPr>
                  <a:t>Vantage points</a:t>
                </a:r>
              </a:p>
            </p:txBody>
          </p:sp>
        </p:grpSp>
        <p:pic>
          <p:nvPicPr>
            <p:cNvPr id="126" name="Shape 126"/>
            <p:cNvPicPr preferRelativeResize="0"/>
            <p:nvPr/>
          </p:nvPicPr>
          <p:blipFill rotWithShape="1">
            <a:blip r:embed="rId6">
              <a:alphaModFix/>
            </a:blip>
            <a:srcRect/>
            <a:stretch/>
          </p:blipFill>
          <p:spPr>
            <a:xfrm>
              <a:off x="1268578" y="2363623"/>
              <a:ext cx="691799" cy="860700"/>
            </a:xfrm>
            <a:prstGeom prst="rect">
              <a:avLst/>
            </a:prstGeom>
            <a:noFill/>
            <a:ln>
              <a:noFill/>
            </a:ln>
          </p:spPr>
        </p:pic>
        <p:pic>
          <p:nvPicPr>
            <p:cNvPr id="127" name="Shape 127"/>
            <p:cNvPicPr preferRelativeResize="0"/>
            <p:nvPr/>
          </p:nvPicPr>
          <p:blipFill rotWithShape="1">
            <a:blip r:embed="rId6">
              <a:alphaModFix/>
            </a:blip>
            <a:srcRect/>
            <a:stretch/>
          </p:blipFill>
          <p:spPr>
            <a:xfrm>
              <a:off x="1420978" y="2516023"/>
              <a:ext cx="691799" cy="860700"/>
            </a:xfrm>
            <a:prstGeom prst="rect">
              <a:avLst/>
            </a:prstGeom>
            <a:noFill/>
            <a:ln>
              <a:noFill/>
            </a:ln>
          </p:spPr>
        </p:pic>
      </p:grpSp>
      <p:grpSp>
        <p:nvGrpSpPr>
          <p:cNvPr id="128" name="Shape 128"/>
          <p:cNvGrpSpPr/>
          <p:nvPr/>
        </p:nvGrpSpPr>
        <p:grpSpPr>
          <a:xfrm>
            <a:off x="2676300" y="4161785"/>
            <a:ext cx="3087300" cy="433499"/>
            <a:chOff x="2676300" y="4161785"/>
            <a:chExt cx="3087300" cy="433499"/>
          </a:xfrm>
        </p:grpSpPr>
        <p:cxnSp>
          <p:nvCxnSpPr>
            <p:cNvPr id="129" name="Shape 129"/>
            <p:cNvCxnSpPr/>
            <p:nvPr/>
          </p:nvCxnSpPr>
          <p:spPr>
            <a:xfrm>
              <a:off x="2676300" y="4161785"/>
              <a:ext cx="2782500" cy="128699"/>
            </a:xfrm>
            <a:prstGeom prst="straightConnector1">
              <a:avLst/>
            </a:prstGeom>
            <a:noFill/>
            <a:ln w="38100" cap="flat" cmpd="sng">
              <a:solidFill>
                <a:srgbClr val="000000"/>
              </a:solidFill>
              <a:prstDash val="solid"/>
              <a:round/>
              <a:headEnd type="none" w="lg" len="lg"/>
              <a:tailEnd type="triangle" w="lg" len="lg"/>
            </a:ln>
          </p:spPr>
        </p:cxnSp>
        <p:cxnSp>
          <p:nvCxnSpPr>
            <p:cNvPr id="130" name="Shape 130"/>
            <p:cNvCxnSpPr/>
            <p:nvPr/>
          </p:nvCxnSpPr>
          <p:spPr>
            <a:xfrm>
              <a:off x="2828700" y="4314185"/>
              <a:ext cx="2782500" cy="128699"/>
            </a:xfrm>
            <a:prstGeom prst="straightConnector1">
              <a:avLst/>
            </a:prstGeom>
            <a:noFill/>
            <a:ln w="38100" cap="flat" cmpd="sng">
              <a:solidFill>
                <a:srgbClr val="000000"/>
              </a:solidFill>
              <a:prstDash val="solid"/>
              <a:round/>
              <a:headEnd type="none" w="lg" len="lg"/>
              <a:tailEnd type="triangle" w="lg" len="lg"/>
            </a:ln>
          </p:spPr>
        </p:cxnSp>
        <p:cxnSp>
          <p:nvCxnSpPr>
            <p:cNvPr id="131" name="Shape 131"/>
            <p:cNvCxnSpPr/>
            <p:nvPr/>
          </p:nvCxnSpPr>
          <p:spPr>
            <a:xfrm>
              <a:off x="2981100" y="4466585"/>
              <a:ext cx="2782500" cy="128699"/>
            </a:xfrm>
            <a:prstGeom prst="straightConnector1">
              <a:avLst/>
            </a:prstGeom>
            <a:noFill/>
            <a:ln w="38100" cap="flat" cmpd="sng">
              <a:solidFill>
                <a:srgbClr val="000000"/>
              </a:solidFill>
              <a:prstDash val="solid"/>
              <a:round/>
              <a:headEnd type="none" w="lg" len="lg"/>
              <a:tailEnd type="triangle" w="lg" len="lg"/>
            </a:ln>
          </p:spPr>
        </p:cxnSp>
      </p:grpSp>
      <p:grpSp>
        <p:nvGrpSpPr>
          <p:cNvPr id="132" name="Shape 132"/>
          <p:cNvGrpSpPr/>
          <p:nvPr/>
        </p:nvGrpSpPr>
        <p:grpSpPr>
          <a:xfrm>
            <a:off x="6244650" y="2410377"/>
            <a:ext cx="2008499" cy="1684375"/>
            <a:chOff x="5551925" y="3527299"/>
            <a:chExt cx="2008499" cy="1684375"/>
          </a:xfrm>
        </p:grpSpPr>
        <p:pic>
          <p:nvPicPr>
            <p:cNvPr id="133" name="Shape 133"/>
            <p:cNvPicPr preferRelativeResize="0"/>
            <p:nvPr/>
          </p:nvPicPr>
          <p:blipFill rotWithShape="1">
            <a:blip r:embed="rId4">
              <a:alphaModFix/>
            </a:blip>
            <a:srcRect/>
            <a:stretch/>
          </p:blipFill>
          <p:spPr>
            <a:xfrm>
              <a:off x="6177875" y="3527299"/>
              <a:ext cx="756600" cy="907799"/>
            </a:xfrm>
            <a:prstGeom prst="rect">
              <a:avLst/>
            </a:prstGeom>
            <a:noFill/>
            <a:ln>
              <a:noFill/>
            </a:ln>
          </p:spPr>
        </p:pic>
        <p:sp>
          <p:nvSpPr>
            <p:cNvPr id="134" name="Shape 134"/>
            <p:cNvSpPr txBox="1"/>
            <p:nvPr/>
          </p:nvSpPr>
          <p:spPr>
            <a:xfrm>
              <a:off x="5551925" y="4354275"/>
              <a:ext cx="2008499" cy="857400"/>
            </a:xfrm>
            <a:prstGeom prst="rect">
              <a:avLst/>
            </a:prstGeom>
            <a:noFill/>
            <a:ln>
              <a:noFill/>
            </a:ln>
          </p:spPr>
          <p:txBody>
            <a:bodyPr lIns="91425" tIns="91425" rIns="91425" bIns="91425" anchor="t" anchorCtr="0">
              <a:noAutofit/>
            </a:bodyPr>
            <a:lstStyle/>
            <a:p>
              <a:pPr lvl="0" algn="ctr" rtl="0">
                <a:spcBef>
                  <a:spcPts val="0"/>
                </a:spcBef>
                <a:buNone/>
              </a:pPr>
              <a:r>
                <a:rPr lang="en" sz="2400">
                  <a:latin typeface="Calibri"/>
                  <a:ea typeface="Calibri"/>
                  <a:cs typeface="Calibri"/>
                  <a:sym typeface="Calibri"/>
                </a:rPr>
                <a:t>Volunteer Web site</a:t>
              </a:r>
            </a:p>
          </p:txBody>
        </p:sp>
      </p:grpSp>
      <p:grpSp>
        <p:nvGrpSpPr>
          <p:cNvPr id="135" name="Shape 135"/>
          <p:cNvGrpSpPr/>
          <p:nvPr/>
        </p:nvGrpSpPr>
        <p:grpSpPr>
          <a:xfrm>
            <a:off x="3107075" y="3828685"/>
            <a:ext cx="1596300" cy="1174088"/>
            <a:chOff x="147512" y="3566450"/>
            <a:chExt cx="1596300" cy="1174088"/>
          </a:xfrm>
        </p:grpSpPr>
        <p:pic>
          <p:nvPicPr>
            <p:cNvPr id="136" name="Shape 136"/>
            <p:cNvPicPr preferRelativeResize="0"/>
            <p:nvPr/>
          </p:nvPicPr>
          <p:blipFill rotWithShape="1">
            <a:blip r:embed="rId7">
              <a:alphaModFix/>
            </a:blip>
            <a:srcRect l="19178"/>
            <a:stretch/>
          </p:blipFill>
          <p:spPr>
            <a:xfrm>
              <a:off x="507962" y="3566450"/>
              <a:ext cx="875399" cy="857400"/>
            </a:xfrm>
            <a:prstGeom prst="rect">
              <a:avLst/>
            </a:prstGeom>
            <a:noFill/>
            <a:ln>
              <a:noFill/>
            </a:ln>
          </p:spPr>
        </p:pic>
        <p:sp>
          <p:nvSpPr>
            <p:cNvPr id="137" name="Shape 137"/>
            <p:cNvSpPr txBox="1"/>
            <p:nvPr/>
          </p:nvSpPr>
          <p:spPr>
            <a:xfrm>
              <a:off x="147512" y="4285438"/>
              <a:ext cx="1596300" cy="455100"/>
            </a:xfrm>
            <a:prstGeom prst="rect">
              <a:avLst/>
            </a:prstGeom>
            <a:noFill/>
            <a:ln>
              <a:noFill/>
            </a:ln>
          </p:spPr>
          <p:txBody>
            <a:bodyPr lIns="68575" tIns="34275" rIns="68575" bIns="34275" anchor="t" anchorCtr="0">
              <a:noAutofit/>
            </a:bodyPr>
            <a:lstStyle/>
            <a:p>
              <a:pPr marL="0" marR="0" lvl="0" indent="0" algn="ctr" rtl="0">
                <a:spcBef>
                  <a:spcPts val="0"/>
                </a:spcBef>
                <a:buSzPct val="25000"/>
                <a:buNone/>
              </a:pPr>
              <a:r>
                <a:rPr lang="en" sz="3000">
                  <a:solidFill>
                    <a:schemeClr val="dk1"/>
                  </a:solidFill>
                  <a:latin typeface="Calibri"/>
                  <a:ea typeface="Calibri"/>
                  <a:cs typeface="Calibri"/>
                  <a:sym typeface="Calibri"/>
                </a:rPr>
                <a:t>Censor</a:t>
              </a:r>
            </a:p>
          </p:txBody>
        </p:sp>
      </p:grpSp>
      <p:grpSp>
        <p:nvGrpSpPr>
          <p:cNvPr id="138" name="Shape 138"/>
          <p:cNvGrpSpPr/>
          <p:nvPr/>
        </p:nvGrpSpPr>
        <p:grpSpPr>
          <a:xfrm>
            <a:off x="6961800" y="500728"/>
            <a:ext cx="2126700" cy="3078299"/>
            <a:chOff x="6961800" y="500728"/>
            <a:chExt cx="2126700" cy="3078299"/>
          </a:xfrm>
        </p:grpSpPr>
        <p:sp>
          <p:nvSpPr>
            <p:cNvPr id="139" name="Shape 139"/>
            <p:cNvSpPr txBox="1"/>
            <p:nvPr/>
          </p:nvSpPr>
          <p:spPr>
            <a:xfrm rot="3765531">
              <a:off x="6507246" y="1625418"/>
              <a:ext cx="3035807" cy="828920"/>
            </a:xfrm>
            <a:prstGeom prst="rect">
              <a:avLst/>
            </a:prstGeom>
            <a:noFill/>
            <a:ln>
              <a:noFill/>
            </a:ln>
          </p:spPr>
          <p:txBody>
            <a:bodyPr lIns="91425" tIns="91425" rIns="91425" bIns="91425" anchor="t" anchorCtr="0">
              <a:noAutofit/>
            </a:bodyPr>
            <a:lstStyle/>
            <a:p>
              <a:pPr lvl="0" algn="ctr" rtl="0">
                <a:spcBef>
                  <a:spcPts val="0"/>
                </a:spcBef>
                <a:buNone/>
              </a:pPr>
              <a:r>
                <a:rPr lang="en" sz="2400">
                  <a:latin typeface="Calibri"/>
                  <a:ea typeface="Calibri"/>
                  <a:cs typeface="Calibri"/>
                  <a:sym typeface="Calibri"/>
                </a:rPr>
                <a:t>Custom software</a:t>
              </a:r>
            </a:p>
          </p:txBody>
        </p:sp>
        <p:cxnSp>
          <p:nvCxnSpPr>
            <p:cNvPr id="140" name="Shape 140"/>
            <p:cNvCxnSpPr>
              <a:stCxn id="120" idx="3"/>
              <a:endCxn id="133" idx="3"/>
            </p:cNvCxnSpPr>
            <p:nvPr/>
          </p:nvCxnSpPr>
          <p:spPr>
            <a:xfrm>
              <a:off x="7249367" y="1532623"/>
              <a:ext cx="377700" cy="1331700"/>
            </a:xfrm>
            <a:prstGeom prst="curvedConnector3">
              <a:avLst>
                <a:gd name="adj1" fmla="val 163081"/>
              </a:avLst>
            </a:prstGeom>
            <a:noFill/>
            <a:ln w="38100" cap="flat" cmpd="sng">
              <a:solidFill>
                <a:srgbClr val="000000"/>
              </a:solidFill>
              <a:prstDash val="dash"/>
              <a:round/>
              <a:headEnd type="none" w="lg" len="lg"/>
              <a:tailEnd type="triangle" w="lg" len="lg"/>
            </a:ln>
          </p:spPr>
        </p:cxnSp>
      </p:grpSp>
      <p:grpSp>
        <p:nvGrpSpPr>
          <p:cNvPr id="141" name="Shape 141"/>
          <p:cNvGrpSpPr/>
          <p:nvPr/>
        </p:nvGrpSpPr>
        <p:grpSpPr>
          <a:xfrm>
            <a:off x="2486949" y="2600619"/>
            <a:ext cx="4214100" cy="1167900"/>
            <a:chOff x="2486949" y="2600619"/>
            <a:chExt cx="4214100" cy="1167900"/>
          </a:xfrm>
        </p:grpSpPr>
        <p:cxnSp>
          <p:nvCxnSpPr>
            <p:cNvPr id="142" name="Shape 142"/>
            <p:cNvCxnSpPr/>
            <p:nvPr/>
          </p:nvCxnSpPr>
          <p:spPr>
            <a:xfrm flipH="1">
              <a:off x="2486949" y="3042625"/>
              <a:ext cx="4214100" cy="442799"/>
            </a:xfrm>
            <a:prstGeom prst="straightConnector1">
              <a:avLst/>
            </a:prstGeom>
            <a:noFill/>
            <a:ln w="38100" cap="flat" cmpd="sng">
              <a:solidFill>
                <a:srgbClr val="000000"/>
              </a:solidFill>
              <a:prstDash val="solid"/>
              <a:round/>
              <a:headEnd type="none" w="lg" len="lg"/>
              <a:tailEnd type="triangle" w="lg" len="lg"/>
            </a:ln>
          </p:spPr>
        </p:cxnSp>
        <p:sp>
          <p:nvSpPr>
            <p:cNvPr id="143" name="Shape 143"/>
            <p:cNvSpPr txBox="1"/>
            <p:nvPr/>
          </p:nvSpPr>
          <p:spPr>
            <a:xfrm rot="-390802">
              <a:off x="3240610" y="2770151"/>
              <a:ext cx="3036096" cy="828836"/>
            </a:xfrm>
            <a:prstGeom prst="rect">
              <a:avLst/>
            </a:prstGeom>
            <a:noFill/>
            <a:ln>
              <a:noFill/>
            </a:ln>
          </p:spPr>
          <p:txBody>
            <a:bodyPr lIns="91425" tIns="91425" rIns="91425" bIns="91425" anchor="t" anchorCtr="0">
              <a:noAutofit/>
            </a:bodyPr>
            <a:lstStyle/>
            <a:p>
              <a:pPr algn="ctr" rtl="0">
                <a:spcBef>
                  <a:spcPts val="0"/>
                </a:spcBef>
                <a:buNone/>
              </a:pPr>
              <a:r>
                <a:rPr lang="en" sz="2400">
                  <a:latin typeface="Calibri"/>
                  <a:ea typeface="Calibri"/>
                  <a:cs typeface="Calibri"/>
                  <a:sym typeface="Calibri"/>
                </a:rPr>
                <a:t>Instrumented</a:t>
              </a:r>
            </a:p>
            <a:p>
              <a:pPr lvl="0" algn="ctr" rtl="0">
                <a:spcBef>
                  <a:spcPts val="0"/>
                </a:spcBef>
                <a:buNone/>
              </a:pPr>
              <a:r>
                <a:rPr lang="en" sz="2400">
                  <a:latin typeface="Calibri"/>
                  <a:ea typeface="Calibri"/>
                  <a:cs typeface="Calibri"/>
                  <a:sym typeface="Calibri"/>
                </a:rPr>
                <a:t>Web page</a:t>
              </a:r>
            </a:p>
          </p:txBody>
        </p:sp>
      </p:grpSp>
      <p:sp>
        <p:nvSpPr>
          <p:cNvPr id="144" name="Shape 144"/>
          <p:cNvSpPr/>
          <p:nvPr/>
        </p:nvSpPr>
        <p:spPr>
          <a:xfrm rot="-522183">
            <a:off x="2348577" y="2415593"/>
            <a:ext cx="4819795" cy="2166313"/>
          </a:xfrm>
          <a:prstGeom prst="leftArrow">
            <a:avLst>
              <a:gd name="adj1" fmla="val 50000"/>
              <a:gd name="adj2" fmla="val 50000"/>
            </a:avLst>
          </a:prstGeom>
          <a:solidFill>
            <a:srgbClr val="FFF2CC"/>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algn="ctr">
              <a:spcBef>
                <a:spcPts val="0"/>
              </a:spcBef>
              <a:buNone/>
            </a:pPr>
            <a:r>
              <a:rPr lang="en" sz="3000">
                <a:latin typeface="Calibri"/>
                <a:ea typeface="Calibri"/>
                <a:cs typeface="Calibri"/>
                <a:sym typeface="Calibri"/>
              </a:rPr>
              <a:t>Every Web browser is a potential vantage point</a:t>
            </a:r>
          </a:p>
        </p:txBody>
      </p:sp>
      <p:grpSp>
        <p:nvGrpSpPr>
          <p:cNvPr id="145" name="Shape 145"/>
          <p:cNvGrpSpPr/>
          <p:nvPr/>
        </p:nvGrpSpPr>
        <p:grpSpPr>
          <a:xfrm rot="-562879">
            <a:off x="2302356" y="630674"/>
            <a:ext cx="3967697" cy="1186793"/>
            <a:chOff x="2015400" y="2188351"/>
            <a:chExt cx="3967800" cy="1186823"/>
          </a:xfrm>
        </p:grpSpPr>
        <p:cxnSp>
          <p:nvCxnSpPr>
            <p:cNvPr id="146" name="Shape 146"/>
            <p:cNvCxnSpPr/>
            <p:nvPr/>
          </p:nvCxnSpPr>
          <p:spPr>
            <a:xfrm>
              <a:off x="2015400" y="2640175"/>
              <a:ext cx="3967800" cy="735000"/>
            </a:xfrm>
            <a:prstGeom prst="straightConnector1">
              <a:avLst/>
            </a:prstGeom>
            <a:noFill/>
            <a:ln w="38100" cap="flat" cmpd="sng">
              <a:solidFill>
                <a:srgbClr val="000000"/>
              </a:solidFill>
              <a:prstDash val="dash"/>
              <a:round/>
              <a:headEnd type="none" w="lg" len="lg"/>
              <a:tailEnd type="triangle" w="lg" len="lg"/>
            </a:ln>
          </p:spPr>
        </p:cxnSp>
        <p:sp>
          <p:nvSpPr>
            <p:cNvPr id="147" name="Shape 147"/>
            <p:cNvSpPr txBox="1"/>
            <p:nvPr/>
          </p:nvSpPr>
          <p:spPr>
            <a:xfrm rot="630925">
              <a:off x="2104885" y="2532954"/>
              <a:ext cx="3818630" cy="459192"/>
            </a:xfrm>
            <a:prstGeom prst="rect">
              <a:avLst/>
            </a:prstGeom>
            <a:noFill/>
            <a:ln>
              <a:noFill/>
            </a:ln>
          </p:spPr>
          <p:txBody>
            <a:bodyPr lIns="91425" tIns="91425" rIns="91425" bIns="91425" anchor="t" anchorCtr="0">
              <a:noAutofit/>
            </a:bodyPr>
            <a:lstStyle/>
            <a:p>
              <a:pPr lvl="0" algn="ctr" rtl="0">
                <a:spcBef>
                  <a:spcPts val="0"/>
                </a:spcBef>
                <a:buNone/>
              </a:pPr>
              <a:r>
                <a:rPr lang="en" sz="2400">
                  <a:latin typeface="Calibri"/>
                  <a:ea typeface="Calibri"/>
                  <a:cs typeface="Calibri"/>
                  <a:sym typeface="Calibri"/>
                </a:rPr>
                <a:t>Anecdote</a:t>
              </a:r>
            </a:p>
            <a:p>
              <a:pPr lvl="0" algn="ctr" rtl="0">
                <a:spcBef>
                  <a:spcPts val="0"/>
                </a:spcBef>
                <a:buNone/>
              </a:pPr>
              <a:r>
                <a:rPr lang="en" sz="2400">
                  <a:latin typeface="Calibri"/>
                  <a:ea typeface="Calibri"/>
                  <a:cs typeface="Calibri"/>
                  <a:sym typeface="Calibri"/>
                </a:rPr>
                <a:t>(Twitter censored in Iran)</a:t>
              </a:r>
            </a:p>
          </p:txBody>
        </p:sp>
      </p:grpSp>
      <p:sp>
        <p:nvSpPr>
          <p:cNvPr id="148" name="Shape 148"/>
          <p:cNvSpPr/>
          <p:nvPr/>
        </p:nvSpPr>
        <p:spPr>
          <a:xfrm>
            <a:off x="317250" y="2902175"/>
            <a:ext cx="7805399" cy="2100600"/>
          </a:xfrm>
          <a:prstGeom prst="wedgeRoundRectCallout">
            <a:avLst>
              <a:gd name="adj1" fmla="val 46089"/>
              <a:gd name="adj2" fmla="val -101045"/>
              <a:gd name="adj3" fmla="val 0"/>
            </a:avLst>
          </a:prstGeom>
          <a:solidFill>
            <a:srgbClr val="FFF2CC"/>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400" dirty="0">
                <a:latin typeface="Consolas"/>
                <a:ea typeface="Consolas"/>
                <a:cs typeface="Consolas"/>
                <a:sym typeface="Consolas"/>
              </a:rPr>
              <a:t>&lt;iframe</a:t>
            </a:r>
          </a:p>
          <a:p>
            <a:pPr lvl="0" rtl="0">
              <a:spcBef>
                <a:spcPts val="0"/>
              </a:spcBef>
              <a:buNone/>
            </a:pPr>
            <a:r>
              <a:rPr lang="en" sz="2400" dirty="0">
                <a:latin typeface="Consolas"/>
                <a:ea typeface="Consolas"/>
                <a:cs typeface="Consolas"/>
                <a:sym typeface="Consolas"/>
              </a:rPr>
              <a:t>  src="//encore.noise.gatech.edu/task.html"</a:t>
            </a:r>
          </a:p>
          <a:p>
            <a:pPr lvl="0" rtl="0">
              <a:spcBef>
                <a:spcPts val="0"/>
              </a:spcBef>
              <a:buNone/>
            </a:pPr>
            <a:r>
              <a:rPr lang="en" sz="2400" dirty="0">
                <a:latin typeface="Consolas"/>
                <a:ea typeface="Consolas"/>
                <a:cs typeface="Consolas"/>
                <a:sym typeface="Consolas"/>
              </a:rPr>
              <a:t>  width="0" height="0"</a:t>
            </a:r>
          </a:p>
          <a:p>
            <a:pPr lvl="0" rtl="0">
              <a:spcBef>
                <a:spcPts val="0"/>
              </a:spcBef>
              <a:buNone/>
            </a:pPr>
            <a:r>
              <a:rPr lang="en" sz="2400" dirty="0">
                <a:latin typeface="Consolas"/>
                <a:ea typeface="Consolas"/>
                <a:cs typeface="Consolas"/>
                <a:sym typeface="Consolas"/>
              </a:rPr>
              <a:t>  style="display: none"&gt;</a:t>
            </a:r>
          </a:p>
          <a:p>
            <a:pPr lvl="0" rtl="0">
              <a:spcBef>
                <a:spcPts val="0"/>
              </a:spcBef>
              <a:buNone/>
            </a:pPr>
            <a:r>
              <a:rPr lang="en" sz="2400" dirty="0">
                <a:latin typeface="Consolas"/>
                <a:ea typeface="Consolas"/>
                <a:cs typeface="Consolas"/>
                <a:sym typeface="Consolas"/>
              </a:rPr>
              <a:t>&lt;/iframe&gt;</a:t>
            </a:r>
          </a:p>
        </p:txBody>
      </p:sp>
    </p:spTree>
    <p:extLst>
      <p:ext uri="{BB962C8B-B14F-4D97-AF65-F5344CB8AC3E}">
        <p14:creationId xmlns:p14="http://schemas.microsoft.com/office/powerpoint/2010/main" val="4204319354"/>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8"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Shape 153"/>
          <p:cNvSpPr txBox="1">
            <a:spLocks noGrp="1"/>
          </p:cNvSpPr>
          <p:nvPr>
            <p:ph type="title"/>
          </p:nvPr>
        </p:nvSpPr>
        <p:spPr>
          <a:xfrm>
            <a:off x="457200" y="205978"/>
            <a:ext cx="8229600" cy="857400"/>
          </a:xfrm>
          <a:prstGeom prst="rect">
            <a:avLst/>
          </a:prstGeom>
        </p:spPr>
        <p:txBody>
          <a:bodyPr lIns="91425" tIns="91425" rIns="91425" bIns="91425" anchor="b" anchorCtr="0">
            <a:noAutofit/>
          </a:bodyPr>
          <a:lstStyle/>
          <a:p>
            <a:pPr>
              <a:spcBef>
                <a:spcPts val="0"/>
              </a:spcBef>
              <a:buNone/>
            </a:pPr>
            <a:r>
              <a:rPr lang="en" dirty="0"/>
              <a:t>Key </a:t>
            </a:r>
            <a:r>
              <a:rPr lang="en-US" dirty="0" smtClean="0"/>
              <a:t>C</a:t>
            </a:r>
            <a:r>
              <a:rPr lang="en" dirty="0" smtClean="0"/>
              <a:t>ontributions</a:t>
            </a:r>
            <a:endParaRPr lang="en" dirty="0"/>
          </a:p>
        </p:txBody>
      </p:sp>
      <p:sp>
        <p:nvSpPr>
          <p:cNvPr id="154" name="Shape 154"/>
          <p:cNvSpPr txBox="1">
            <a:spLocks noGrp="1"/>
          </p:cNvSpPr>
          <p:nvPr>
            <p:ph type="body" idx="1"/>
          </p:nvPr>
        </p:nvSpPr>
        <p:spPr>
          <a:xfrm>
            <a:off x="457200" y="1200150"/>
            <a:ext cx="8229600" cy="3725699"/>
          </a:xfrm>
          <a:prstGeom prst="rect">
            <a:avLst/>
          </a:prstGeom>
        </p:spPr>
        <p:txBody>
          <a:bodyPr lIns="91425" tIns="91425" rIns="91425" bIns="91425" anchor="t" anchorCtr="0">
            <a:noAutofit/>
          </a:bodyPr>
          <a:lstStyle/>
          <a:p>
            <a:pPr marL="457200" lvl="0" indent="-228600" rtl="0">
              <a:spcBef>
                <a:spcPts val="0"/>
              </a:spcBef>
              <a:buAutoNum type="arabicPeriod"/>
            </a:pPr>
            <a:r>
              <a:rPr lang="en"/>
              <a:t>A technique for measuring censorship at scale</a:t>
            </a:r>
          </a:p>
          <a:p>
            <a:pPr marL="457200" lvl="0" indent="-228600" rtl="0">
              <a:spcBef>
                <a:spcPts val="0"/>
              </a:spcBef>
              <a:buAutoNum type="arabicPeriod"/>
            </a:pPr>
            <a:r>
              <a:rPr lang="en"/>
              <a:t>A censorship emulation testbed for verifying it</a:t>
            </a:r>
          </a:p>
          <a:p>
            <a:pPr marL="457200" lvl="0" indent="-228600" rtl="0">
              <a:spcBef>
                <a:spcPts val="0"/>
              </a:spcBef>
              <a:buAutoNum type="arabicPeriod"/>
            </a:pPr>
            <a:r>
              <a:rPr lang="en"/>
              <a:t>Open source software</a:t>
            </a:r>
          </a:p>
          <a:p>
            <a:pPr marL="914400" lvl="1" indent="-228600" rtl="0">
              <a:spcBef>
                <a:spcPts val="0"/>
              </a:spcBef>
            </a:pPr>
            <a:r>
              <a:rPr lang="en" u="sng">
                <a:solidFill>
                  <a:schemeClr val="hlink"/>
                </a:solidFill>
                <a:hlinkClick r:id="rId3"/>
              </a:rPr>
              <a:t>https://github.com/sburnett/encore</a:t>
            </a:r>
          </a:p>
          <a:p>
            <a:pPr marL="914400" lvl="1" indent="-228600" rtl="0">
              <a:spcBef>
                <a:spcPts val="0"/>
              </a:spcBef>
            </a:pPr>
            <a:r>
              <a:rPr lang="en" u="sng">
                <a:solidFill>
                  <a:schemeClr val="hlink"/>
                </a:solidFill>
                <a:hlinkClick r:id="rId4"/>
              </a:rPr>
              <a:t>https://github.com/sburnett/web-censorship-testbed</a:t>
            </a:r>
          </a:p>
        </p:txBody>
      </p:sp>
      <p:sp>
        <p:nvSpPr>
          <p:cNvPr id="155" name="Shape 155"/>
          <p:cNvSpPr txBox="1">
            <a:spLocks noGrp="1"/>
          </p:cNvSpPr>
          <p:nvPr>
            <p:ph type="sldNum" idx="12"/>
          </p:nvPr>
        </p:nvSpPr>
        <p:spPr>
          <a:xfrm>
            <a:off x="8556791" y="4749850"/>
            <a:ext cx="548699" cy="393600"/>
          </a:xfrm>
          <a:prstGeom prst="rect">
            <a:avLst/>
          </a:prstGeom>
        </p:spPr>
        <p:txBody>
          <a:bodyPr lIns="91425" tIns="91425" rIns="91425" bIns="91425" anchor="ctr" anchorCtr="0">
            <a:noAutofit/>
          </a:bodyPr>
          <a:lstStyle/>
          <a:p>
            <a:pPr>
              <a:spcBef>
                <a:spcPts val="0"/>
              </a:spcBef>
              <a:buNone/>
            </a:pPr>
            <a:fld id="{00000000-1234-1234-1234-123412341234}" type="slidenum">
              <a:rPr lang="en"/>
              <a:t>15</a:t>
            </a:fld>
            <a:endParaRPr lang="en"/>
          </a:p>
        </p:txBody>
      </p:sp>
    </p:spTree>
    <p:extLst>
      <p:ext uri="{BB962C8B-B14F-4D97-AF65-F5344CB8AC3E}">
        <p14:creationId xmlns:p14="http://schemas.microsoft.com/office/powerpoint/2010/main" val="3752439700"/>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Shape 160"/>
          <p:cNvSpPr txBox="1">
            <a:spLocks noGrp="1"/>
          </p:cNvSpPr>
          <p:nvPr>
            <p:ph type="title"/>
          </p:nvPr>
        </p:nvSpPr>
        <p:spPr>
          <a:xfrm>
            <a:off x="457200" y="205978"/>
            <a:ext cx="8229600" cy="857400"/>
          </a:xfrm>
          <a:prstGeom prst="rect">
            <a:avLst/>
          </a:prstGeom>
        </p:spPr>
        <p:txBody>
          <a:bodyPr lIns="91425" tIns="91425" rIns="91425" bIns="91425" anchor="b" anchorCtr="0">
            <a:noAutofit/>
          </a:bodyPr>
          <a:lstStyle/>
          <a:p>
            <a:pPr>
              <a:spcBef>
                <a:spcPts val="0"/>
              </a:spcBef>
              <a:buNone/>
            </a:pPr>
            <a:r>
              <a:rPr lang="en-US" dirty="0" smtClean="0"/>
              <a:t>Encore </a:t>
            </a:r>
            <a:r>
              <a:rPr lang="en" dirty="0" smtClean="0"/>
              <a:t>Outline</a:t>
            </a:r>
            <a:endParaRPr lang="en" dirty="0"/>
          </a:p>
        </p:txBody>
      </p:sp>
      <p:sp>
        <p:nvSpPr>
          <p:cNvPr id="161" name="Shape 161"/>
          <p:cNvSpPr txBox="1">
            <a:spLocks noGrp="1"/>
          </p:cNvSpPr>
          <p:nvPr>
            <p:ph type="body" idx="1"/>
          </p:nvPr>
        </p:nvSpPr>
        <p:spPr>
          <a:xfrm>
            <a:off x="457200" y="1200150"/>
            <a:ext cx="8229600" cy="3725699"/>
          </a:xfrm>
          <a:prstGeom prst="rect">
            <a:avLst/>
          </a:prstGeom>
        </p:spPr>
        <p:txBody>
          <a:bodyPr lIns="91425" tIns="91425" rIns="91425" bIns="91425" anchor="t" anchorCtr="0">
            <a:noAutofit/>
          </a:bodyPr>
          <a:lstStyle/>
          <a:p>
            <a:pPr marL="571500" lvl="0" indent="-342900" rtl="0">
              <a:spcBef>
                <a:spcPts val="0"/>
              </a:spcBef>
              <a:buFont typeface="Arial"/>
              <a:buChar char="•"/>
            </a:pPr>
            <a:r>
              <a:rPr lang="en" sz="2400" dirty="0"/>
              <a:t>Motivation</a:t>
            </a:r>
          </a:p>
          <a:p>
            <a:pPr marL="571500" lvl="0" indent="-342900" rtl="0">
              <a:spcBef>
                <a:spcPts val="0"/>
              </a:spcBef>
              <a:buFont typeface="Arial"/>
              <a:buChar char="•"/>
            </a:pPr>
            <a:r>
              <a:rPr lang="en" sz="2400" dirty="0"/>
              <a:t>How to censor the Web</a:t>
            </a:r>
          </a:p>
          <a:p>
            <a:pPr marL="571500" lvl="0" indent="-342900" rtl="0">
              <a:spcBef>
                <a:spcPts val="0"/>
              </a:spcBef>
              <a:buFont typeface="Arial"/>
              <a:buChar char="•"/>
            </a:pPr>
            <a:r>
              <a:rPr lang="en" sz="2400" dirty="0"/>
              <a:t>How Encore works</a:t>
            </a:r>
          </a:p>
          <a:p>
            <a:pPr marL="571500" lvl="0" indent="-342900" rtl="0">
              <a:spcBef>
                <a:spcPts val="0"/>
              </a:spcBef>
              <a:buFont typeface="Arial"/>
              <a:buChar char="•"/>
            </a:pPr>
            <a:r>
              <a:rPr lang="en" sz="2400" dirty="0"/>
              <a:t>Evaluation</a:t>
            </a:r>
          </a:p>
          <a:p>
            <a:pPr marL="571500" lvl="0" indent="-342900">
              <a:spcBef>
                <a:spcPts val="0"/>
              </a:spcBef>
              <a:buFont typeface="Arial"/>
              <a:buChar char="•"/>
            </a:pPr>
            <a:r>
              <a:rPr lang="en" sz="2400" dirty="0"/>
              <a:t>Reducing user risk</a:t>
            </a:r>
          </a:p>
        </p:txBody>
      </p:sp>
      <p:sp>
        <p:nvSpPr>
          <p:cNvPr id="162" name="Shape 162"/>
          <p:cNvSpPr txBox="1">
            <a:spLocks noGrp="1"/>
          </p:cNvSpPr>
          <p:nvPr>
            <p:ph type="sldNum" idx="12"/>
          </p:nvPr>
        </p:nvSpPr>
        <p:spPr>
          <a:xfrm>
            <a:off x="8556791" y="4749850"/>
            <a:ext cx="548699" cy="393600"/>
          </a:xfrm>
          <a:prstGeom prst="rect">
            <a:avLst/>
          </a:prstGeom>
        </p:spPr>
        <p:txBody>
          <a:bodyPr lIns="91425" tIns="91425" rIns="91425" bIns="91425" anchor="ctr" anchorCtr="0">
            <a:noAutofit/>
          </a:bodyPr>
          <a:lstStyle/>
          <a:p>
            <a:pPr>
              <a:spcBef>
                <a:spcPts val="0"/>
              </a:spcBef>
              <a:buNone/>
            </a:pPr>
            <a:fld id="{00000000-1234-1234-1234-123412341234}" type="slidenum">
              <a:rPr lang="en"/>
              <a:t>16</a:t>
            </a:fld>
            <a:endParaRPr lang="en"/>
          </a:p>
        </p:txBody>
      </p:sp>
    </p:spTree>
    <p:extLst>
      <p:ext uri="{BB962C8B-B14F-4D97-AF65-F5344CB8AC3E}">
        <p14:creationId xmlns:p14="http://schemas.microsoft.com/office/powerpoint/2010/main" val="3458836291"/>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Shape 167"/>
          <p:cNvSpPr txBox="1">
            <a:spLocks noGrp="1"/>
          </p:cNvSpPr>
          <p:nvPr>
            <p:ph type="title"/>
          </p:nvPr>
        </p:nvSpPr>
        <p:spPr>
          <a:xfrm>
            <a:off x="457200" y="205978"/>
            <a:ext cx="8229600" cy="857400"/>
          </a:xfrm>
          <a:prstGeom prst="rect">
            <a:avLst/>
          </a:prstGeom>
        </p:spPr>
        <p:txBody>
          <a:bodyPr lIns="91425" tIns="91425" rIns="91425" bIns="91425" anchor="b" anchorCtr="0">
            <a:noAutofit/>
          </a:bodyPr>
          <a:lstStyle/>
          <a:p>
            <a:pPr lvl="0"/>
            <a:r>
              <a:rPr lang="en-US" dirty="0"/>
              <a:t>Encore </a:t>
            </a:r>
            <a:r>
              <a:rPr lang="en" dirty="0"/>
              <a:t>Outline</a:t>
            </a:r>
          </a:p>
        </p:txBody>
      </p:sp>
      <p:sp>
        <p:nvSpPr>
          <p:cNvPr id="168" name="Shape 168"/>
          <p:cNvSpPr txBox="1">
            <a:spLocks noGrp="1"/>
          </p:cNvSpPr>
          <p:nvPr>
            <p:ph type="body" idx="1"/>
          </p:nvPr>
        </p:nvSpPr>
        <p:spPr>
          <a:xfrm>
            <a:off x="457200" y="1200150"/>
            <a:ext cx="8229600" cy="3725699"/>
          </a:xfrm>
          <a:prstGeom prst="rect">
            <a:avLst/>
          </a:prstGeom>
        </p:spPr>
        <p:txBody>
          <a:bodyPr lIns="91425" tIns="91425" rIns="91425" bIns="91425" anchor="t" anchorCtr="0">
            <a:noAutofit/>
          </a:bodyPr>
          <a:lstStyle/>
          <a:p>
            <a:pPr marL="571500" lvl="0" indent="-342900" rtl="0">
              <a:spcBef>
                <a:spcPts val="0"/>
              </a:spcBef>
              <a:buClr>
                <a:srgbClr val="B7B7B7"/>
              </a:buClr>
              <a:buFont typeface="Arial"/>
              <a:buChar char="•"/>
            </a:pPr>
            <a:r>
              <a:rPr lang="en" sz="2400" dirty="0">
                <a:solidFill>
                  <a:srgbClr val="B7B7B7"/>
                </a:solidFill>
              </a:rPr>
              <a:t>Motivation</a:t>
            </a:r>
          </a:p>
          <a:p>
            <a:pPr marL="571500" lvl="0" indent="-342900" rtl="0">
              <a:spcBef>
                <a:spcPts val="0"/>
              </a:spcBef>
              <a:buFont typeface="Arial"/>
              <a:buChar char="•"/>
            </a:pPr>
            <a:r>
              <a:rPr lang="en" sz="2400" b="1" dirty="0"/>
              <a:t>How to censor the Web</a:t>
            </a:r>
          </a:p>
          <a:p>
            <a:pPr marL="571500" lvl="0" indent="-342900" rtl="0">
              <a:spcBef>
                <a:spcPts val="0"/>
              </a:spcBef>
              <a:buFont typeface="Arial"/>
              <a:buChar char="•"/>
            </a:pPr>
            <a:r>
              <a:rPr lang="en" sz="2400" dirty="0"/>
              <a:t>How Encore works</a:t>
            </a:r>
          </a:p>
          <a:p>
            <a:pPr marL="571500" lvl="0" indent="-342900" rtl="0">
              <a:spcBef>
                <a:spcPts val="0"/>
              </a:spcBef>
              <a:buFont typeface="Arial"/>
              <a:buChar char="•"/>
            </a:pPr>
            <a:r>
              <a:rPr lang="en" sz="2400" dirty="0"/>
              <a:t>Evaluation</a:t>
            </a:r>
          </a:p>
          <a:p>
            <a:pPr marL="571500" lvl="0" indent="-342900" rtl="0">
              <a:spcBef>
                <a:spcPts val="0"/>
              </a:spcBef>
              <a:buFont typeface="Arial"/>
              <a:buChar char="•"/>
            </a:pPr>
            <a:r>
              <a:rPr lang="en" sz="2400" dirty="0"/>
              <a:t>Reducing user risk</a:t>
            </a:r>
          </a:p>
        </p:txBody>
      </p:sp>
      <p:sp>
        <p:nvSpPr>
          <p:cNvPr id="169" name="Shape 169"/>
          <p:cNvSpPr txBox="1">
            <a:spLocks noGrp="1"/>
          </p:cNvSpPr>
          <p:nvPr>
            <p:ph type="sldNum" idx="12"/>
          </p:nvPr>
        </p:nvSpPr>
        <p:spPr>
          <a:xfrm>
            <a:off x="8556791" y="4749850"/>
            <a:ext cx="548699"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17</a:t>
            </a:fld>
            <a:endParaRPr lang="en"/>
          </a:p>
        </p:txBody>
      </p:sp>
    </p:spTree>
    <p:extLst>
      <p:ext uri="{BB962C8B-B14F-4D97-AF65-F5344CB8AC3E}">
        <p14:creationId xmlns:p14="http://schemas.microsoft.com/office/powerpoint/2010/main" val="2638551793"/>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Shape 174"/>
          <p:cNvSpPr txBox="1">
            <a:spLocks noGrp="1"/>
          </p:cNvSpPr>
          <p:nvPr>
            <p:ph type="title"/>
          </p:nvPr>
        </p:nvSpPr>
        <p:spPr>
          <a:xfrm>
            <a:off x="457200" y="205978"/>
            <a:ext cx="8229600" cy="857400"/>
          </a:xfrm>
          <a:prstGeom prst="rect">
            <a:avLst/>
          </a:prstGeom>
        </p:spPr>
        <p:txBody>
          <a:bodyPr lIns="91425" tIns="91425" rIns="91425" bIns="91425" anchor="b" anchorCtr="0">
            <a:noAutofit/>
          </a:bodyPr>
          <a:lstStyle/>
          <a:p>
            <a:pPr>
              <a:spcBef>
                <a:spcPts val="0"/>
              </a:spcBef>
              <a:buNone/>
            </a:pPr>
            <a:r>
              <a:rPr lang="en" dirty="0"/>
              <a:t>How to </a:t>
            </a:r>
            <a:r>
              <a:rPr lang="en-US" dirty="0" smtClean="0"/>
              <a:t>C</a:t>
            </a:r>
            <a:r>
              <a:rPr lang="en" dirty="0" smtClean="0"/>
              <a:t>ensor </a:t>
            </a:r>
            <a:r>
              <a:rPr lang="en" dirty="0"/>
              <a:t>Twitter</a:t>
            </a:r>
          </a:p>
        </p:txBody>
      </p:sp>
      <p:sp>
        <p:nvSpPr>
          <p:cNvPr id="175" name="Shape 175"/>
          <p:cNvSpPr txBox="1">
            <a:spLocks noGrp="1"/>
          </p:cNvSpPr>
          <p:nvPr>
            <p:ph type="sldNum" idx="12"/>
          </p:nvPr>
        </p:nvSpPr>
        <p:spPr>
          <a:xfrm>
            <a:off x="8556791" y="4749850"/>
            <a:ext cx="548699" cy="393600"/>
          </a:xfrm>
          <a:prstGeom prst="rect">
            <a:avLst/>
          </a:prstGeom>
        </p:spPr>
        <p:txBody>
          <a:bodyPr lIns="91425" tIns="91425" rIns="91425" bIns="91425" anchor="ctr" anchorCtr="0">
            <a:noAutofit/>
          </a:bodyPr>
          <a:lstStyle/>
          <a:p>
            <a:pPr>
              <a:spcBef>
                <a:spcPts val="0"/>
              </a:spcBef>
              <a:buNone/>
            </a:pPr>
            <a:fld id="{00000000-1234-1234-1234-123412341234}" type="slidenum">
              <a:rPr lang="en"/>
              <a:t>18</a:t>
            </a:fld>
            <a:endParaRPr lang="en"/>
          </a:p>
        </p:txBody>
      </p:sp>
      <p:sp>
        <p:nvSpPr>
          <p:cNvPr id="176" name="Shape 176"/>
          <p:cNvSpPr/>
          <p:nvPr/>
        </p:nvSpPr>
        <p:spPr>
          <a:xfrm>
            <a:off x="2368074" y="1245051"/>
            <a:ext cx="3591216" cy="2751084"/>
          </a:xfrm>
          <a:prstGeom prst="cloud">
            <a:avLst/>
          </a:prstGeom>
          <a:solidFill>
            <a:srgbClr val="EFEFEF"/>
          </a:solidFill>
          <a:ln w="12700" cap="flat" cmpd="sng">
            <a:solidFill>
              <a:schemeClr val="accent3"/>
            </a:solidFill>
            <a:prstDash val="solid"/>
            <a:miter/>
            <a:headEnd type="none" w="med" len="med"/>
            <a:tailEnd type="none" w="med" len="med"/>
          </a:ln>
        </p:spPr>
        <p:txBody>
          <a:bodyPr lIns="68575" tIns="34275" rIns="68575" bIns="34275" anchor="ctr" anchorCtr="0">
            <a:noAutofit/>
          </a:bodyPr>
          <a:lstStyle/>
          <a:p>
            <a:pPr marL="0" marR="0" lvl="0" indent="0" algn="ctr" rtl="0">
              <a:spcBef>
                <a:spcPts val="0"/>
              </a:spcBef>
              <a:buNone/>
            </a:pPr>
            <a:endParaRPr sz="1400" b="0" i="0" u="none" strike="noStrike" cap="none" baseline="0">
              <a:solidFill>
                <a:schemeClr val="dk1"/>
              </a:solidFill>
              <a:latin typeface="Calibri"/>
              <a:ea typeface="Calibri"/>
              <a:cs typeface="Calibri"/>
              <a:sym typeface="Calibri"/>
            </a:endParaRPr>
          </a:p>
        </p:txBody>
      </p:sp>
      <p:grpSp>
        <p:nvGrpSpPr>
          <p:cNvPr id="177" name="Shape 177"/>
          <p:cNvGrpSpPr/>
          <p:nvPr/>
        </p:nvGrpSpPr>
        <p:grpSpPr>
          <a:xfrm>
            <a:off x="5673000" y="918225"/>
            <a:ext cx="2008499" cy="1715850"/>
            <a:chOff x="5673000" y="1299225"/>
            <a:chExt cx="2008499" cy="1715850"/>
          </a:xfrm>
        </p:grpSpPr>
        <p:pic>
          <p:nvPicPr>
            <p:cNvPr id="178" name="Shape 178"/>
            <p:cNvPicPr preferRelativeResize="0"/>
            <p:nvPr/>
          </p:nvPicPr>
          <p:blipFill>
            <a:blip r:embed="rId3">
              <a:alphaModFix/>
            </a:blip>
            <a:stretch>
              <a:fillRect/>
            </a:stretch>
          </p:blipFill>
          <p:spPr>
            <a:xfrm>
              <a:off x="6331350" y="1299225"/>
              <a:ext cx="691799" cy="890740"/>
            </a:xfrm>
            <a:prstGeom prst="rect">
              <a:avLst/>
            </a:prstGeom>
            <a:noFill/>
            <a:ln>
              <a:noFill/>
            </a:ln>
          </p:spPr>
        </p:pic>
        <p:sp>
          <p:nvSpPr>
            <p:cNvPr id="179" name="Shape 179"/>
            <p:cNvSpPr txBox="1"/>
            <p:nvPr/>
          </p:nvSpPr>
          <p:spPr>
            <a:xfrm>
              <a:off x="5673000" y="2157675"/>
              <a:ext cx="2008499" cy="857400"/>
            </a:xfrm>
            <a:prstGeom prst="rect">
              <a:avLst/>
            </a:prstGeom>
            <a:noFill/>
            <a:ln>
              <a:noFill/>
            </a:ln>
          </p:spPr>
          <p:txBody>
            <a:bodyPr lIns="91425" tIns="91425" rIns="91425" bIns="91425" anchor="t" anchorCtr="0">
              <a:noAutofit/>
            </a:bodyPr>
            <a:lstStyle/>
            <a:p>
              <a:pPr algn="ctr" rtl="0">
                <a:spcBef>
                  <a:spcPts val="0"/>
                </a:spcBef>
                <a:buNone/>
              </a:pPr>
              <a:r>
                <a:rPr lang="en" sz="2400">
                  <a:latin typeface="Calibri"/>
                  <a:ea typeface="Calibri"/>
                  <a:cs typeface="Calibri"/>
                  <a:sym typeface="Calibri"/>
                </a:rPr>
                <a:t>DNS</a:t>
              </a:r>
            </a:p>
            <a:p>
              <a:pPr algn="ctr">
                <a:spcBef>
                  <a:spcPts val="0"/>
                </a:spcBef>
                <a:buNone/>
              </a:pPr>
              <a:r>
                <a:rPr lang="en" sz="2400">
                  <a:latin typeface="Calibri"/>
                  <a:ea typeface="Calibri"/>
                  <a:cs typeface="Calibri"/>
                  <a:sym typeface="Calibri"/>
                </a:rPr>
                <a:t>resolver</a:t>
              </a:r>
            </a:p>
          </p:txBody>
        </p:sp>
      </p:grpSp>
      <p:grpSp>
        <p:nvGrpSpPr>
          <p:cNvPr id="180" name="Shape 180"/>
          <p:cNvGrpSpPr/>
          <p:nvPr/>
        </p:nvGrpSpPr>
        <p:grpSpPr>
          <a:xfrm>
            <a:off x="5551925" y="3463924"/>
            <a:ext cx="2008499" cy="1684375"/>
            <a:chOff x="5551925" y="3527299"/>
            <a:chExt cx="2008499" cy="1684375"/>
          </a:xfrm>
        </p:grpSpPr>
        <p:pic>
          <p:nvPicPr>
            <p:cNvPr id="181" name="Shape 181"/>
            <p:cNvPicPr preferRelativeResize="0"/>
            <p:nvPr/>
          </p:nvPicPr>
          <p:blipFill rotWithShape="1">
            <a:blip r:embed="rId4">
              <a:alphaModFix/>
            </a:blip>
            <a:srcRect/>
            <a:stretch/>
          </p:blipFill>
          <p:spPr>
            <a:xfrm>
              <a:off x="6177875" y="3527299"/>
              <a:ext cx="756600" cy="907799"/>
            </a:xfrm>
            <a:prstGeom prst="rect">
              <a:avLst/>
            </a:prstGeom>
            <a:noFill/>
            <a:ln>
              <a:noFill/>
            </a:ln>
          </p:spPr>
        </p:pic>
        <p:sp>
          <p:nvSpPr>
            <p:cNvPr id="182" name="Shape 182"/>
            <p:cNvSpPr txBox="1"/>
            <p:nvPr/>
          </p:nvSpPr>
          <p:spPr>
            <a:xfrm>
              <a:off x="5551925" y="4354275"/>
              <a:ext cx="2008499" cy="857400"/>
            </a:xfrm>
            <a:prstGeom prst="rect">
              <a:avLst/>
            </a:prstGeom>
            <a:noFill/>
            <a:ln>
              <a:noFill/>
            </a:ln>
          </p:spPr>
          <p:txBody>
            <a:bodyPr lIns="91425" tIns="91425" rIns="91425" bIns="91425" anchor="t" anchorCtr="0">
              <a:noAutofit/>
            </a:bodyPr>
            <a:lstStyle/>
            <a:p>
              <a:pPr algn="ctr" rtl="0">
                <a:spcBef>
                  <a:spcPts val="0"/>
                </a:spcBef>
                <a:buNone/>
              </a:pPr>
              <a:r>
                <a:rPr lang="en" sz="2400">
                  <a:latin typeface="Calibri"/>
                  <a:ea typeface="Calibri"/>
                  <a:cs typeface="Calibri"/>
                  <a:sym typeface="Calibri"/>
                </a:rPr>
                <a:t>twitter.com</a:t>
              </a:r>
            </a:p>
            <a:p>
              <a:pPr lvl="0" algn="ctr" rtl="0">
                <a:spcBef>
                  <a:spcPts val="0"/>
                </a:spcBef>
                <a:buNone/>
              </a:pPr>
              <a:r>
                <a:rPr lang="en" sz="2400">
                  <a:latin typeface="Calibri"/>
                  <a:ea typeface="Calibri"/>
                  <a:cs typeface="Calibri"/>
                  <a:sym typeface="Calibri"/>
                </a:rPr>
                <a:t>Web server</a:t>
              </a:r>
            </a:p>
          </p:txBody>
        </p:sp>
      </p:grpSp>
      <p:grpSp>
        <p:nvGrpSpPr>
          <p:cNvPr id="183" name="Shape 183"/>
          <p:cNvGrpSpPr/>
          <p:nvPr/>
        </p:nvGrpSpPr>
        <p:grpSpPr>
          <a:xfrm>
            <a:off x="227550" y="1958523"/>
            <a:ext cx="2008499" cy="1310096"/>
            <a:chOff x="401200" y="2232385"/>
            <a:chExt cx="2008499" cy="1310096"/>
          </a:xfrm>
        </p:grpSpPr>
        <p:pic>
          <p:nvPicPr>
            <p:cNvPr id="184" name="Shape 184"/>
            <p:cNvPicPr preferRelativeResize="0"/>
            <p:nvPr/>
          </p:nvPicPr>
          <p:blipFill rotWithShape="1">
            <a:blip r:embed="rId5">
              <a:alphaModFix/>
            </a:blip>
            <a:srcRect/>
            <a:stretch/>
          </p:blipFill>
          <p:spPr>
            <a:xfrm>
              <a:off x="1059553" y="2232385"/>
              <a:ext cx="691799" cy="860700"/>
            </a:xfrm>
            <a:prstGeom prst="rect">
              <a:avLst/>
            </a:prstGeom>
            <a:noFill/>
            <a:ln>
              <a:noFill/>
            </a:ln>
          </p:spPr>
        </p:pic>
        <p:sp>
          <p:nvSpPr>
            <p:cNvPr id="185" name="Shape 185"/>
            <p:cNvSpPr txBox="1"/>
            <p:nvPr/>
          </p:nvSpPr>
          <p:spPr>
            <a:xfrm>
              <a:off x="401200" y="3015081"/>
              <a:ext cx="2008499" cy="527399"/>
            </a:xfrm>
            <a:prstGeom prst="rect">
              <a:avLst/>
            </a:prstGeom>
            <a:noFill/>
            <a:ln>
              <a:noFill/>
            </a:ln>
          </p:spPr>
          <p:txBody>
            <a:bodyPr lIns="91425" tIns="91425" rIns="91425" bIns="91425" anchor="t" anchorCtr="0">
              <a:noAutofit/>
            </a:bodyPr>
            <a:lstStyle/>
            <a:p>
              <a:pPr lvl="0" algn="ctr" rtl="0">
                <a:spcBef>
                  <a:spcPts val="0"/>
                </a:spcBef>
                <a:buNone/>
              </a:pPr>
              <a:r>
                <a:rPr lang="en" sz="2400">
                  <a:latin typeface="Calibri"/>
                  <a:ea typeface="Calibri"/>
                  <a:cs typeface="Calibri"/>
                  <a:sym typeface="Calibri"/>
                </a:rPr>
                <a:t>User</a:t>
              </a:r>
            </a:p>
          </p:txBody>
        </p:sp>
      </p:grpSp>
      <p:grpSp>
        <p:nvGrpSpPr>
          <p:cNvPr id="186" name="Shape 186"/>
          <p:cNvGrpSpPr/>
          <p:nvPr/>
        </p:nvGrpSpPr>
        <p:grpSpPr>
          <a:xfrm>
            <a:off x="1941925" y="843620"/>
            <a:ext cx="4146299" cy="948629"/>
            <a:chOff x="1941925" y="1072220"/>
            <a:chExt cx="4146299" cy="948629"/>
          </a:xfrm>
        </p:grpSpPr>
        <p:cxnSp>
          <p:nvCxnSpPr>
            <p:cNvPr id="187" name="Shape 187"/>
            <p:cNvCxnSpPr/>
            <p:nvPr/>
          </p:nvCxnSpPr>
          <p:spPr>
            <a:xfrm rot="10800000" flipH="1">
              <a:off x="1941925" y="1412149"/>
              <a:ext cx="4146299" cy="608700"/>
            </a:xfrm>
            <a:prstGeom prst="straightConnector1">
              <a:avLst/>
            </a:prstGeom>
            <a:noFill/>
            <a:ln w="38100" cap="flat" cmpd="sng">
              <a:solidFill>
                <a:srgbClr val="000000"/>
              </a:solidFill>
              <a:prstDash val="solid"/>
              <a:round/>
              <a:headEnd type="none" w="lg" len="lg"/>
              <a:tailEnd type="triangle" w="lg" len="lg"/>
            </a:ln>
          </p:spPr>
        </p:cxnSp>
        <p:sp>
          <p:nvSpPr>
            <p:cNvPr id="188" name="Shape 188"/>
            <p:cNvSpPr txBox="1"/>
            <p:nvPr/>
          </p:nvSpPr>
          <p:spPr>
            <a:xfrm rot="-484347">
              <a:off x="2323234" y="1283093"/>
              <a:ext cx="3035780" cy="459053"/>
            </a:xfrm>
            <a:prstGeom prst="rect">
              <a:avLst/>
            </a:prstGeom>
            <a:noFill/>
            <a:ln>
              <a:noFill/>
            </a:ln>
          </p:spPr>
          <p:txBody>
            <a:bodyPr lIns="91425" tIns="91425" rIns="91425" bIns="91425" anchor="t" anchorCtr="0">
              <a:noAutofit/>
            </a:bodyPr>
            <a:lstStyle/>
            <a:p>
              <a:pPr>
                <a:spcBef>
                  <a:spcPts val="0"/>
                </a:spcBef>
                <a:buNone/>
              </a:pPr>
              <a:r>
                <a:rPr lang="en" sz="2400">
                  <a:latin typeface="Calibri"/>
                  <a:ea typeface="Calibri"/>
                  <a:cs typeface="Calibri"/>
                  <a:sym typeface="Calibri"/>
                </a:rPr>
                <a:t>Q: twitter.com?</a:t>
              </a:r>
            </a:p>
          </p:txBody>
        </p:sp>
      </p:grpSp>
      <p:grpSp>
        <p:nvGrpSpPr>
          <p:cNvPr id="189" name="Shape 189"/>
          <p:cNvGrpSpPr/>
          <p:nvPr/>
        </p:nvGrpSpPr>
        <p:grpSpPr>
          <a:xfrm>
            <a:off x="1941925" y="1252418"/>
            <a:ext cx="4146299" cy="965541"/>
            <a:chOff x="1941925" y="1481018"/>
            <a:chExt cx="4146299" cy="965541"/>
          </a:xfrm>
        </p:grpSpPr>
        <p:cxnSp>
          <p:nvCxnSpPr>
            <p:cNvPr id="190" name="Shape 190"/>
            <p:cNvCxnSpPr/>
            <p:nvPr/>
          </p:nvCxnSpPr>
          <p:spPr>
            <a:xfrm flipH="1">
              <a:off x="1941925" y="1837859"/>
              <a:ext cx="4146299" cy="608700"/>
            </a:xfrm>
            <a:prstGeom prst="straightConnector1">
              <a:avLst/>
            </a:prstGeom>
            <a:noFill/>
            <a:ln w="38100" cap="flat" cmpd="sng">
              <a:solidFill>
                <a:srgbClr val="000000"/>
              </a:solidFill>
              <a:prstDash val="solid"/>
              <a:round/>
              <a:headEnd type="none" w="lg" len="lg"/>
              <a:tailEnd type="triangle" w="lg" len="lg"/>
            </a:ln>
          </p:spPr>
        </p:cxnSp>
        <p:sp>
          <p:nvSpPr>
            <p:cNvPr id="191" name="Shape 191"/>
            <p:cNvSpPr txBox="1"/>
            <p:nvPr/>
          </p:nvSpPr>
          <p:spPr>
            <a:xfrm rot="-484443">
              <a:off x="2778139" y="1670591"/>
              <a:ext cx="2731880" cy="459053"/>
            </a:xfrm>
            <a:prstGeom prst="rect">
              <a:avLst/>
            </a:prstGeom>
            <a:noFill/>
            <a:ln>
              <a:noFill/>
            </a:ln>
          </p:spPr>
          <p:txBody>
            <a:bodyPr lIns="91425" tIns="91425" rIns="91425" bIns="91425" anchor="t" anchorCtr="0">
              <a:noAutofit/>
            </a:bodyPr>
            <a:lstStyle/>
            <a:p>
              <a:pPr lvl="0" rtl="0">
                <a:spcBef>
                  <a:spcPts val="0"/>
                </a:spcBef>
                <a:buNone/>
              </a:pPr>
              <a:r>
                <a:rPr lang="en" sz="2400">
                  <a:latin typeface="Calibri"/>
                  <a:ea typeface="Calibri"/>
                  <a:cs typeface="Calibri"/>
                  <a:sym typeface="Calibri"/>
                </a:rPr>
                <a:t>R: 185.45.5.43</a:t>
              </a:r>
            </a:p>
          </p:txBody>
        </p:sp>
      </p:grpSp>
      <p:grpSp>
        <p:nvGrpSpPr>
          <p:cNvPr id="192" name="Shape 192"/>
          <p:cNvGrpSpPr/>
          <p:nvPr/>
        </p:nvGrpSpPr>
        <p:grpSpPr>
          <a:xfrm>
            <a:off x="2015400" y="2062703"/>
            <a:ext cx="3967800" cy="1083871"/>
            <a:chOff x="2015400" y="2291303"/>
            <a:chExt cx="3967800" cy="1083871"/>
          </a:xfrm>
        </p:grpSpPr>
        <p:cxnSp>
          <p:nvCxnSpPr>
            <p:cNvPr id="193" name="Shape 193"/>
            <p:cNvCxnSpPr/>
            <p:nvPr/>
          </p:nvCxnSpPr>
          <p:spPr>
            <a:xfrm>
              <a:off x="2015400" y="2640175"/>
              <a:ext cx="3967800" cy="735000"/>
            </a:xfrm>
            <a:prstGeom prst="straightConnector1">
              <a:avLst/>
            </a:prstGeom>
            <a:noFill/>
            <a:ln w="38100" cap="flat" cmpd="sng">
              <a:solidFill>
                <a:srgbClr val="000000"/>
              </a:solidFill>
              <a:prstDash val="solid"/>
              <a:round/>
              <a:headEnd type="none" w="lg" len="lg"/>
              <a:tailEnd type="triangle" w="lg" len="lg"/>
            </a:ln>
          </p:spPr>
        </p:cxnSp>
        <p:sp>
          <p:nvSpPr>
            <p:cNvPr id="194" name="Shape 194"/>
            <p:cNvSpPr txBox="1"/>
            <p:nvPr/>
          </p:nvSpPr>
          <p:spPr>
            <a:xfrm rot="630961">
              <a:off x="2475631" y="2564507"/>
              <a:ext cx="3035992" cy="459192"/>
            </a:xfrm>
            <a:prstGeom prst="rect">
              <a:avLst/>
            </a:prstGeom>
            <a:noFill/>
            <a:ln>
              <a:noFill/>
            </a:ln>
          </p:spPr>
          <p:txBody>
            <a:bodyPr lIns="91425" tIns="91425" rIns="91425" bIns="91425" anchor="t" anchorCtr="0">
              <a:noAutofit/>
            </a:bodyPr>
            <a:lstStyle/>
            <a:p>
              <a:pPr lvl="0" algn="ctr" rtl="0">
                <a:spcBef>
                  <a:spcPts val="0"/>
                </a:spcBef>
                <a:buNone/>
              </a:pPr>
              <a:r>
                <a:rPr lang="en" sz="2400">
                  <a:latin typeface="Calibri"/>
                  <a:ea typeface="Calibri"/>
                  <a:cs typeface="Calibri"/>
                  <a:sym typeface="Calibri"/>
                </a:rPr>
                <a:t>TCP SYN</a:t>
              </a:r>
            </a:p>
          </p:txBody>
        </p:sp>
      </p:grpSp>
      <p:grpSp>
        <p:nvGrpSpPr>
          <p:cNvPr id="195" name="Shape 195"/>
          <p:cNvGrpSpPr/>
          <p:nvPr/>
        </p:nvGrpSpPr>
        <p:grpSpPr>
          <a:xfrm>
            <a:off x="2031174" y="2426991"/>
            <a:ext cx="3967800" cy="1095149"/>
            <a:chOff x="2031174" y="2655591"/>
            <a:chExt cx="3967800" cy="1095149"/>
          </a:xfrm>
        </p:grpSpPr>
        <p:cxnSp>
          <p:nvCxnSpPr>
            <p:cNvPr id="196" name="Shape 196"/>
            <p:cNvCxnSpPr/>
            <p:nvPr/>
          </p:nvCxnSpPr>
          <p:spPr>
            <a:xfrm rot="10800000">
              <a:off x="2031174" y="3015740"/>
              <a:ext cx="3967800" cy="735000"/>
            </a:xfrm>
            <a:prstGeom prst="straightConnector1">
              <a:avLst/>
            </a:prstGeom>
            <a:noFill/>
            <a:ln w="38100" cap="flat" cmpd="sng">
              <a:solidFill>
                <a:srgbClr val="000000"/>
              </a:solidFill>
              <a:prstDash val="solid"/>
              <a:round/>
              <a:headEnd type="none" w="lg" len="lg"/>
              <a:tailEnd type="triangle" w="lg" len="lg"/>
            </a:ln>
          </p:spPr>
        </p:cxnSp>
        <p:sp>
          <p:nvSpPr>
            <p:cNvPr id="197" name="Shape 197"/>
            <p:cNvSpPr txBox="1"/>
            <p:nvPr/>
          </p:nvSpPr>
          <p:spPr>
            <a:xfrm rot="630961">
              <a:off x="2413056" y="2928795"/>
              <a:ext cx="3035992" cy="459192"/>
            </a:xfrm>
            <a:prstGeom prst="rect">
              <a:avLst/>
            </a:prstGeom>
            <a:noFill/>
            <a:ln>
              <a:noFill/>
            </a:ln>
          </p:spPr>
          <p:txBody>
            <a:bodyPr lIns="91425" tIns="91425" rIns="91425" bIns="91425" anchor="t" anchorCtr="0">
              <a:noAutofit/>
            </a:bodyPr>
            <a:lstStyle/>
            <a:p>
              <a:pPr lvl="0" algn="ctr" rtl="0">
                <a:spcBef>
                  <a:spcPts val="0"/>
                </a:spcBef>
                <a:buNone/>
              </a:pPr>
              <a:r>
                <a:rPr lang="en" sz="2400">
                  <a:latin typeface="Calibri"/>
                  <a:ea typeface="Calibri"/>
                  <a:cs typeface="Calibri"/>
                  <a:sym typeface="Calibri"/>
                </a:rPr>
                <a:t>TCP SYN-ACK</a:t>
              </a:r>
            </a:p>
          </p:txBody>
        </p:sp>
      </p:grpSp>
      <p:grpSp>
        <p:nvGrpSpPr>
          <p:cNvPr id="198" name="Shape 198"/>
          <p:cNvGrpSpPr/>
          <p:nvPr/>
        </p:nvGrpSpPr>
        <p:grpSpPr>
          <a:xfrm>
            <a:off x="2015400" y="2900903"/>
            <a:ext cx="3967800" cy="1083871"/>
            <a:chOff x="2015400" y="3129503"/>
            <a:chExt cx="3967800" cy="1083871"/>
          </a:xfrm>
        </p:grpSpPr>
        <p:cxnSp>
          <p:nvCxnSpPr>
            <p:cNvPr id="199" name="Shape 199"/>
            <p:cNvCxnSpPr/>
            <p:nvPr/>
          </p:nvCxnSpPr>
          <p:spPr>
            <a:xfrm>
              <a:off x="2015400" y="3478375"/>
              <a:ext cx="3967800" cy="735000"/>
            </a:xfrm>
            <a:prstGeom prst="straightConnector1">
              <a:avLst/>
            </a:prstGeom>
            <a:noFill/>
            <a:ln w="38100" cap="flat" cmpd="sng">
              <a:solidFill>
                <a:srgbClr val="000000"/>
              </a:solidFill>
              <a:prstDash val="solid"/>
              <a:round/>
              <a:headEnd type="none" w="lg" len="lg"/>
              <a:tailEnd type="triangle" w="lg" len="lg"/>
            </a:ln>
          </p:spPr>
        </p:cxnSp>
        <p:sp>
          <p:nvSpPr>
            <p:cNvPr id="200" name="Shape 200"/>
            <p:cNvSpPr txBox="1"/>
            <p:nvPr/>
          </p:nvSpPr>
          <p:spPr>
            <a:xfrm rot="630961">
              <a:off x="2475631" y="3402707"/>
              <a:ext cx="3035992" cy="459192"/>
            </a:xfrm>
            <a:prstGeom prst="rect">
              <a:avLst/>
            </a:prstGeom>
            <a:noFill/>
            <a:ln>
              <a:noFill/>
            </a:ln>
          </p:spPr>
          <p:txBody>
            <a:bodyPr lIns="91425" tIns="91425" rIns="91425" bIns="91425" anchor="t" anchorCtr="0">
              <a:noAutofit/>
            </a:bodyPr>
            <a:lstStyle/>
            <a:p>
              <a:pPr lvl="0" algn="ctr" rtl="0">
                <a:spcBef>
                  <a:spcPts val="0"/>
                </a:spcBef>
                <a:buNone/>
              </a:pPr>
              <a:r>
                <a:rPr lang="en" sz="2400">
                  <a:latin typeface="Calibri"/>
                  <a:ea typeface="Calibri"/>
                  <a:cs typeface="Calibri"/>
                  <a:sym typeface="Calibri"/>
                </a:rPr>
                <a:t>HTTP GET /</a:t>
              </a:r>
            </a:p>
          </p:txBody>
        </p:sp>
      </p:grpSp>
      <p:grpSp>
        <p:nvGrpSpPr>
          <p:cNvPr id="201" name="Shape 201"/>
          <p:cNvGrpSpPr/>
          <p:nvPr/>
        </p:nvGrpSpPr>
        <p:grpSpPr>
          <a:xfrm>
            <a:off x="2031174" y="3265191"/>
            <a:ext cx="3967800" cy="1095149"/>
            <a:chOff x="2031174" y="3493791"/>
            <a:chExt cx="3967800" cy="1095149"/>
          </a:xfrm>
        </p:grpSpPr>
        <p:cxnSp>
          <p:nvCxnSpPr>
            <p:cNvPr id="202" name="Shape 202"/>
            <p:cNvCxnSpPr/>
            <p:nvPr/>
          </p:nvCxnSpPr>
          <p:spPr>
            <a:xfrm rot="10800000">
              <a:off x="2031174" y="3853940"/>
              <a:ext cx="3967800" cy="735000"/>
            </a:xfrm>
            <a:prstGeom prst="straightConnector1">
              <a:avLst/>
            </a:prstGeom>
            <a:noFill/>
            <a:ln w="38100" cap="flat" cmpd="sng">
              <a:solidFill>
                <a:srgbClr val="000000"/>
              </a:solidFill>
              <a:prstDash val="solid"/>
              <a:round/>
              <a:headEnd type="none" w="lg" len="lg"/>
              <a:tailEnd type="triangle" w="lg" len="lg"/>
            </a:ln>
          </p:spPr>
        </p:cxnSp>
        <p:sp>
          <p:nvSpPr>
            <p:cNvPr id="203" name="Shape 203"/>
            <p:cNvSpPr txBox="1"/>
            <p:nvPr/>
          </p:nvSpPr>
          <p:spPr>
            <a:xfrm rot="630961">
              <a:off x="2413056" y="3766995"/>
              <a:ext cx="3035992" cy="459192"/>
            </a:xfrm>
            <a:prstGeom prst="rect">
              <a:avLst/>
            </a:prstGeom>
            <a:noFill/>
            <a:ln>
              <a:noFill/>
            </a:ln>
          </p:spPr>
          <p:txBody>
            <a:bodyPr lIns="91425" tIns="91425" rIns="91425" bIns="91425" anchor="t" anchorCtr="0">
              <a:noAutofit/>
            </a:bodyPr>
            <a:lstStyle/>
            <a:p>
              <a:pPr lvl="0" algn="ctr" rtl="0">
                <a:spcBef>
                  <a:spcPts val="0"/>
                </a:spcBef>
                <a:buNone/>
              </a:pPr>
              <a:r>
                <a:rPr lang="en" sz="2400">
                  <a:latin typeface="Calibri"/>
                  <a:ea typeface="Calibri"/>
                  <a:cs typeface="Calibri"/>
                  <a:sym typeface="Calibri"/>
                </a:rPr>
                <a:t>HTTP 200 OK</a:t>
              </a:r>
            </a:p>
          </p:txBody>
        </p:sp>
      </p:grpSp>
      <p:grpSp>
        <p:nvGrpSpPr>
          <p:cNvPr id="204" name="Shape 204"/>
          <p:cNvGrpSpPr/>
          <p:nvPr/>
        </p:nvGrpSpPr>
        <p:grpSpPr>
          <a:xfrm>
            <a:off x="626600" y="477900"/>
            <a:ext cx="7540375" cy="4665675"/>
            <a:chOff x="626600" y="477900"/>
            <a:chExt cx="7540375" cy="4665675"/>
          </a:xfrm>
        </p:grpSpPr>
        <p:sp>
          <p:nvSpPr>
            <p:cNvPr id="205" name="Shape 205"/>
            <p:cNvSpPr/>
            <p:nvPr/>
          </p:nvSpPr>
          <p:spPr>
            <a:xfrm>
              <a:off x="626600" y="987675"/>
              <a:ext cx="7054799" cy="4155900"/>
            </a:xfrm>
            <a:prstGeom prst="rect">
              <a:avLst/>
            </a:prstGeom>
            <a:solidFill>
              <a:srgbClr val="FFFFFF">
                <a:alpha val="80770"/>
              </a:srgbClr>
            </a:solidFill>
            <a:ln>
              <a:noFill/>
            </a:ln>
          </p:spPr>
          <p:txBody>
            <a:bodyPr lIns="91425" tIns="91425" rIns="91425" bIns="91425" anchor="ctr" anchorCtr="0">
              <a:noAutofit/>
            </a:bodyPr>
            <a:lstStyle/>
            <a:p>
              <a:pPr>
                <a:spcBef>
                  <a:spcPts val="0"/>
                </a:spcBef>
                <a:buNone/>
              </a:pPr>
              <a:endParaRPr/>
            </a:p>
          </p:txBody>
        </p:sp>
        <p:sp>
          <p:nvSpPr>
            <p:cNvPr id="206" name="Shape 206"/>
            <p:cNvSpPr/>
            <p:nvPr/>
          </p:nvSpPr>
          <p:spPr>
            <a:xfrm>
              <a:off x="5034675" y="477900"/>
              <a:ext cx="3132300" cy="509700"/>
            </a:xfrm>
            <a:prstGeom prst="rect">
              <a:avLst/>
            </a:prstGeom>
            <a:solidFill>
              <a:srgbClr val="FFFFFF">
                <a:alpha val="80770"/>
              </a:srgbClr>
            </a:solidFill>
            <a:ln>
              <a:noFill/>
            </a:ln>
          </p:spPr>
          <p:txBody>
            <a:bodyPr lIns="91425" tIns="91425" rIns="91425" bIns="91425" anchor="ctr" anchorCtr="0">
              <a:noAutofit/>
            </a:bodyPr>
            <a:lstStyle/>
            <a:p>
              <a:pPr>
                <a:spcBef>
                  <a:spcPts val="0"/>
                </a:spcBef>
                <a:buNone/>
              </a:pPr>
              <a:endParaRPr/>
            </a:p>
          </p:txBody>
        </p:sp>
      </p:grpSp>
      <p:sp>
        <p:nvSpPr>
          <p:cNvPr id="207" name="Shape 207"/>
          <p:cNvSpPr/>
          <p:nvPr/>
        </p:nvSpPr>
        <p:spPr>
          <a:xfrm>
            <a:off x="6528846" y="818146"/>
            <a:ext cx="2310443" cy="971047"/>
          </a:xfrm>
          <a:prstGeom prst="roundRect">
            <a:avLst>
              <a:gd name="adj" fmla="val 16667"/>
            </a:avLst>
          </a:prstGeom>
          <a:solidFill>
            <a:srgbClr val="CFE2F3"/>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marL="457200" lvl="0" indent="-381000" rtl="0">
              <a:spcBef>
                <a:spcPts val="0"/>
              </a:spcBef>
              <a:buSzPct val="100000"/>
              <a:buFont typeface="Calibri"/>
              <a:buChar char="-"/>
            </a:pPr>
            <a:r>
              <a:rPr lang="en" sz="1800" dirty="0">
                <a:latin typeface="Calibri"/>
                <a:ea typeface="Calibri"/>
                <a:cs typeface="Calibri"/>
                <a:sym typeface="Calibri"/>
              </a:rPr>
              <a:t>NXDOMAIN</a:t>
            </a:r>
          </a:p>
          <a:p>
            <a:pPr marL="457200" lvl="0" indent="-381000" rtl="0">
              <a:spcBef>
                <a:spcPts val="0"/>
              </a:spcBef>
              <a:buSzPct val="100000"/>
              <a:buFont typeface="Calibri"/>
              <a:buChar char="-"/>
            </a:pPr>
            <a:r>
              <a:rPr lang="en" sz="1800" dirty="0">
                <a:latin typeface="Calibri"/>
                <a:ea typeface="Calibri"/>
                <a:cs typeface="Calibri"/>
                <a:sym typeface="Calibri"/>
              </a:rPr>
              <a:t>Drop request</a:t>
            </a:r>
          </a:p>
          <a:p>
            <a:pPr marL="457200" lvl="0" indent="-381000">
              <a:spcBef>
                <a:spcPts val="0"/>
              </a:spcBef>
              <a:buSzPct val="100000"/>
              <a:buFont typeface="Calibri"/>
              <a:buChar char="-"/>
            </a:pPr>
            <a:r>
              <a:rPr lang="en" sz="1800" dirty="0">
                <a:latin typeface="Calibri"/>
                <a:ea typeface="Calibri"/>
                <a:cs typeface="Calibri"/>
                <a:sym typeface="Calibri"/>
              </a:rPr>
              <a:t>Inject response</a:t>
            </a:r>
          </a:p>
        </p:txBody>
      </p:sp>
      <p:sp>
        <p:nvSpPr>
          <p:cNvPr id="208" name="Shape 208"/>
          <p:cNvSpPr/>
          <p:nvPr/>
        </p:nvSpPr>
        <p:spPr>
          <a:xfrm>
            <a:off x="1278352" y="4360340"/>
            <a:ext cx="1860421" cy="826287"/>
          </a:xfrm>
          <a:prstGeom prst="roundRect">
            <a:avLst>
              <a:gd name="adj" fmla="val 16667"/>
            </a:avLst>
          </a:prstGeom>
          <a:solidFill>
            <a:srgbClr val="CFE2F3"/>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marL="457200" lvl="0" indent="-381000" rtl="0">
              <a:spcBef>
                <a:spcPts val="0"/>
              </a:spcBef>
              <a:buSzPct val="100000"/>
              <a:buFont typeface="Calibri"/>
              <a:buChar char="-"/>
            </a:pPr>
            <a:r>
              <a:rPr lang="en" sz="1800" dirty="0">
                <a:latin typeface="Calibri"/>
                <a:ea typeface="Calibri"/>
                <a:cs typeface="Calibri"/>
                <a:sym typeface="Calibri"/>
              </a:rPr>
              <a:t>Send RST</a:t>
            </a:r>
          </a:p>
          <a:p>
            <a:pPr marL="457200" lvl="0" indent="-381000" rtl="0">
              <a:spcBef>
                <a:spcPts val="0"/>
              </a:spcBef>
              <a:buSzPct val="100000"/>
              <a:buFont typeface="Calibri"/>
              <a:buChar char="-"/>
            </a:pPr>
            <a:r>
              <a:rPr lang="en" sz="1800" dirty="0">
                <a:latin typeface="Calibri"/>
                <a:ea typeface="Calibri"/>
                <a:cs typeface="Calibri"/>
                <a:sym typeface="Calibri"/>
              </a:rPr>
              <a:t>Drop GET</a:t>
            </a:r>
          </a:p>
          <a:p>
            <a:pPr marL="457200" lvl="0" indent="-381000" rtl="0">
              <a:spcBef>
                <a:spcPts val="0"/>
              </a:spcBef>
              <a:buSzPct val="100000"/>
              <a:buFont typeface="Calibri"/>
              <a:buChar char="-"/>
            </a:pPr>
            <a:r>
              <a:rPr lang="en" sz="1800" dirty="0">
                <a:latin typeface="Calibri"/>
                <a:ea typeface="Calibri"/>
                <a:cs typeface="Calibri"/>
                <a:sym typeface="Calibri"/>
              </a:rPr>
              <a:t>HTTP 302</a:t>
            </a:r>
          </a:p>
        </p:txBody>
      </p:sp>
      <p:sp>
        <p:nvSpPr>
          <p:cNvPr id="209" name="Shape 209"/>
          <p:cNvSpPr/>
          <p:nvPr/>
        </p:nvSpPr>
        <p:spPr>
          <a:xfrm>
            <a:off x="7023149" y="3073015"/>
            <a:ext cx="1907364" cy="552325"/>
          </a:xfrm>
          <a:prstGeom prst="roundRect">
            <a:avLst>
              <a:gd name="adj" fmla="val 16667"/>
            </a:avLst>
          </a:prstGeom>
          <a:solidFill>
            <a:srgbClr val="CFE2F3"/>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marL="457200" lvl="0" indent="-381000" rtl="0">
              <a:spcBef>
                <a:spcPts val="0"/>
              </a:spcBef>
              <a:buSzPct val="100000"/>
              <a:buFont typeface="Calibri"/>
              <a:buChar char="-"/>
            </a:pPr>
            <a:r>
              <a:rPr lang="en" sz="1800" dirty="0">
                <a:solidFill>
                  <a:schemeClr val="dk1"/>
                </a:solidFill>
                <a:latin typeface="Calibri"/>
                <a:ea typeface="Calibri"/>
                <a:cs typeface="Calibri"/>
                <a:sym typeface="Calibri"/>
              </a:rPr>
              <a:t>Send RST</a:t>
            </a:r>
          </a:p>
          <a:p>
            <a:pPr marL="457200" lvl="0" indent="-381000" rtl="0">
              <a:spcBef>
                <a:spcPts val="0"/>
              </a:spcBef>
              <a:buSzPct val="100000"/>
              <a:buFont typeface="Calibri"/>
              <a:buChar char="-"/>
            </a:pPr>
            <a:r>
              <a:rPr lang="en" sz="1800" dirty="0">
                <a:latin typeface="Calibri"/>
                <a:ea typeface="Calibri"/>
                <a:cs typeface="Calibri"/>
                <a:sym typeface="Calibri"/>
              </a:rPr>
              <a:t>Drop SYN</a:t>
            </a:r>
          </a:p>
        </p:txBody>
      </p:sp>
      <p:sp>
        <p:nvSpPr>
          <p:cNvPr id="213" name="Shape 213"/>
          <p:cNvSpPr txBox="1"/>
          <p:nvPr/>
        </p:nvSpPr>
        <p:spPr>
          <a:xfrm>
            <a:off x="5959290" y="278521"/>
            <a:ext cx="2879999" cy="488700"/>
          </a:xfrm>
          <a:prstGeom prst="rect">
            <a:avLst/>
          </a:prstGeom>
          <a:noFill/>
          <a:ln>
            <a:noFill/>
          </a:ln>
        </p:spPr>
        <p:txBody>
          <a:bodyPr lIns="91425" tIns="91425" rIns="91425" bIns="91425" anchor="t" anchorCtr="0">
            <a:noAutofit/>
          </a:bodyPr>
          <a:lstStyle/>
          <a:p>
            <a:pPr algn="ctr">
              <a:spcBef>
                <a:spcPts val="0"/>
              </a:spcBef>
              <a:buNone/>
            </a:pPr>
            <a:r>
              <a:rPr lang="en" sz="2400">
                <a:latin typeface="Calibri"/>
                <a:ea typeface="Calibri"/>
                <a:cs typeface="Calibri"/>
                <a:sym typeface="Calibri"/>
              </a:rPr>
              <a:t>Domains</a:t>
            </a:r>
          </a:p>
        </p:txBody>
      </p:sp>
      <p:sp>
        <p:nvSpPr>
          <p:cNvPr id="214" name="Shape 214"/>
          <p:cNvSpPr txBox="1"/>
          <p:nvPr/>
        </p:nvSpPr>
        <p:spPr>
          <a:xfrm>
            <a:off x="6776213" y="2533215"/>
            <a:ext cx="2154300" cy="488700"/>
          </a:xfrm>
          <a:prstGeom prst="rect">
            <a:avLst/>
          </a:prstGeom>
          <a:noFill/>
          <a:ln>
            <a:noFill/>
          </a:ln>
        </p:spPr>
        <p:txBody>
          <a:bodyPr lIns="91425" tIns="91425" rIns="91425" bIns="91425" anchor="t" anchorCtr="0">
            <a:noAutofit/>
          </a:bodyPr>
          <a:lstStyle/>
          <a:p>
            <a:pPr lvl="0" algn="ctr" rtl="0">
              <a:spcBef>
                <a:spcPts val="0"/>
              </a:spcBef>
              <a:buNone/>
            </a:pPr>
            <a:r>
              <a:rPr lang="en" sz="2400" dirty="0">
                <a:latin typeface="Calibri"/>
                <a:ea typeface="Calibri"/>
                <a:cs typeface="Calibri"/>
                <a:sym typeface="Calibri"/>
              </a:rPr>
              <a:t>IP addresses</a:t>
            </a:r>
          </a:p>
        </p:txBody>
      </p:sp>
      <p:sp>
        <p:nvSpPr>
          <p:cNvPr id="215" name="Shape 215"/>
          <p:cNvSpPr txBox="1"/>
          <p:nvPr/>
        </p:nvSpPr>
        <p:spPr>
          <a:xfrm>
            <a:off x="990855" y="3883023"/>
            <a:ext cx="2215199" cy="488700"/>
          </a:xfrm>
          <a:prstGeom prst="rect">
            <a:avLst/>
          </a:prstGeom>
          <a:noFill/>
          <a:ln>
            <a:noFill/>
          </a:ln>
        </p:spPr>
        <p:txBody>
          <a:bodyPr lIns="91425" tIns="91425" rIns="91425" bIns="91425" anchor="t" anchorCtr="0">
            <a:noAutofit/>
          </a:bodyPr>
          <a:lstStyle/>
          <a:p>
            <a:pPr lvl="0" algn="ctr" rtl="0">
              <a:spcBef>
                <a:spcPts val="0"/>
              </a:spcBef>
              <a:buNone/>
            </a:pPr>
            <a:r>
              <a:rPr lang="en" sz="2400">
                <a:latin typeface="Calibri"/>
                <a:ea typeface="Calibri"/>
                <a:cs typeface="Calibri"/>
                <a:sym typeface="Calibri"/>
              </a:rPr>
              <a:t>URLs</a:t>
            </a:r>
          </a:p>
        </p:txBody>
      </p:sp>
    </p:spTree>
    <p:extLst>
      <p:ext uri="{BB962C8B-B14F-4D97-AF65-F5344CB8AC3E}">
        <p14:creationId xmlns:p14="http://schemas.microsoft.com/office/powerpoint/2010/main" val="810247412"/>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4"/>
                                        </p:tgtEl>
                                        <p:attrNameLst>
                                          <p:attrName>style.visibility</p:attrName>
                                        </p:attrNameLst>
                                      </p:cBhvr>
                                      <p:to>
                                        <p:strVal val="visible"/>
                                      </p:to>
                                    </p:set>
                                    <p:animEffect transition="in" filter="fade">
                                      <p:cBhvr>
                                        <p:cTn id="7" dur="100"/>
                                        <p:tgtEl>
                                          <p:spTgt spid="20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207"/>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213"/>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214"/>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209"/>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208"/>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2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7" grpId="0" animBg="1"/>
      <p:bldP spid="208" grpId="0" animBg="1"/>
      <p:bldP spid="209" grpId="0" animBg="1"/>
      <p:bldP spid="213" grpId="0"/>
      <p:bldP spid="214" grpId="0"/>
      <p:bldP spid="21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Shape 220"/>
          <p:cNvSpPr txBox="1">
            <a:spLocks noGrp="1"/>
          </p:cNvSpPr>
          <p:nvPr>
            <p:ph type="title"/>
          </p:nvPr>
        </p:nvSpPr>
        <p:spPr>
          <a:xfrm>
            <a:off x="457200" y="205978"/>
            <a:ext cx="8229600" cy="857400"/>
          </a:xfrm>
          <a:prstGeom prst="rect">
            <a:avLst/>
          </a:prstGeom>
        </p:spPr>
        <p:txBody>
          <a:bodyPr lIns="91425" tIns="91425" rIns="91425" bIns="91425" anchor="b" anchorCtr="0">
            <a:noAutofit/>
          </a:bodyPr>
          <a:lstStyle/>
          <a:p>
            <a:pPr lvl="0"/>
            <a:r>
              <a:rPr lang="en-US" dirty="0"/>
              <a:t>Encore </a:t>
            </a:r>
            <a:r>
              <a:rPr lang="en" dirty="0"/>
              <a:t>Outline</a:t>
            </a:r>
          </a:p>
        </p:txBody>
      </p:sp>
      <p:sp>
        <p:nvSpPr>
          <p:cNvPr id="221" name="Shape 221"/>
          <p:cNvSpPr txBox="1">
            <a:spLocks noGrp="1"/>
          </p:cNvSpPr>
          <p:nvPr>
            <p:ph type="body" idx="1"/>
          </p:nvPr>
        </p:nvSpPr>
        <p:spPr>
          <a:xfrm>
            <a:off x="457200" y="1200150"/>
            <a:ext cx="8229600" cy="3725699"/>
          </a:xfrm>
          <a:prstGeom prst="rect">
            <a:avLst/>
          </a:prstGeom>
        </p:spPr>
        <p:txBody>
          <a:bodyPr lIns="91425" tIns="91425" rIns="91425" bIns="91425" anchor="t" anchorCtr="0">
            <a:noAutofit/>
          </a:bodyPr>
          <a:lstStyle/>
          <a:p>
            <a:pPr marL="571500" lvl="0" indent="-342900" rtl="0">
              <a:spcBef>
                <a:spcPts val="0"/>
              </a:spcBef>
              <a:buClr>
                <a:srgbClr val="B7B7B7"/>
              </a:buClr>
              <a:buFont typeface="Arial"/>
              <a:buChar char="•"/>
            </a:pPr>
            <a:r>
              <a:rPr lang="en" sz="2400" dirty="0">
                <a:solidFill>
                  <a:srgbClr val="B7B7B7"/>
                </a:solidFill>
              </a:rPr>
              <a:t>Motivation</a:t>
            </a:r>
          </a:p>
          <a:p>
            <a:pPr marL="571500" lvl="0" indent="-342900" rtl="0">
              <a:spcBef>
                <a:spcPts val="0"/>
              </a:spcBef>
              <a:buClr>
                <a:srgbClr val="B7B7B7"/>
              </a:buClr>
              <a:buFont typeface="Arial"/>
              <a:buChar char="•"/>
            </a:pPr>
            <a:r>
              <a:rPr lang="en" sz="2400" dirty="0">
                <a:solidFill>
                  <a:srgbClr val="B7B7B7"/>
                </a:solidFill>
              </a:rPr>
              <a:t>How to censor the Web</a:t>
            </a:r>
          </a:p>
          <a:p>
            <a:pPr marL="571500" lvl="0" indent="-342900" rtl="0">
              <a:spcBef>
                <a:spcPts val="0"/>
              </a:spcBef>
              <a:buFont typeface="Arial"/>
              <a:buChar char="•"/>
            </a:pPr>
            <a:r>
              <a:rPr lang="en" sz="2400" b="1" dirty="0"/>
              <a:t>How Encore works</a:t>
            </a:r>
          </a:p>
          <a:p>
            <a:pPr marL="571500" lvl="0" indent="-342900" rtl="0">
              <a:spcBef>
                <a:spcPts val="0"/>
              </a:spcBef>
              <a:buFont typeface="Arial"/>
              <a:buChar char="•"/>
            </a:pPr>
            <a:r>
              <a:rPr lang="en" sz="2400" dirty="0"/>
              <a:t>Evaluation</a:t>
            </a:r>
          </a:p>
          <a:p>
            <a:pPr marL="571500" lvl="0" indent="-342900" rtl="0">
              <a:spcBef>
                <a:spcPts val="0"/>
              </a:spcBef>
              <a:buFont typeface="Arial"/>
              <a:buChar char="•"/>
            </a:pPr>
            <a:r>
              <a:rPr lang="en" sz="2400" dirty="0"/>
              <a:t>Reducing user risk</a:t>
            </a:r>
          </a:p>
        </p:txBody>
      </p:sp>
      <p:sp>
        <p:nvSpPr>
          <p:cNvPr id="222" name="Shape 222"/>
          <p:cNvSpPr txBox="1">
            <a:spLocks noGrp="1"/>
          </p:cNvSpPr>
          <p:nvPr>
            <p:ph type="sldNum" idx="12"/>
          </p:nvPr>
        </p:nvSpPr>
        <p:spPr>
          <a:xfrm>
            <a:off x="8556791" y="4749850"/>
            <a:ext cx="548699"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19</a:t>
            </a:fld>
            <a:endParaRPr lang="en"/>
          </a:p>
        </p:txBody>
      </p:sp>
    </p:spTree>
    <p:extLst>
      <p:ext uri="{BB962C8B-B14F-4D97-AF65-F5344CB8AC3E}">
        <p14:creationId xmlns:p14="http://schemas.microsoft.com/office/powerpoint/2010/main" val="3828116382"/>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Internet censorship?</a:t>
            </a:r>
            <a:endParaRPr lang="en-US" dirty="0"/>
          </a:p>
        </p:txBody>
      </p:sp>
      <p:sp>
        <p:nvSpPr>
          <p:cNvPr id="4" name="Content Placeholder 3"/>
          <p:cNvSpPr>
            <a:spLocks noGrp="1"/>
          </p:cNvSpPr>
          <p:nvPr>
            <p:ph idx="1"/>
          </p:nvPr>
        </p:nvSpPr>
        <p:spPr/>
        <p:txBody>
          <a:bodyPr>
            <a:noAutofit/>
          </a:bodyPr>
          <a:lstStyle/>
          <a:p>
            <a:pPr marL="0" indent="0" algn="ctr">
              <a:buNone/>
            </a:pPr>
            <a:r>
              <a:rPr lang="en-US" sz="2400" b="1" dirty="0"/>
              <a:t>Internet censorship is policies that governments or organizations use to restrict how people use the Internet.</a:t>
            </a:r>
          </a:p>
          <a:p>
            <a:pPr marL="0" indent="0" algn="ctr">
              <a:buNone/>
            </a:pPr>
            <a:endParaRPr lang="en-US" sz="2400" dirty="0"/>
          </a:p>
        </p:txBody>
      </p:sp>
      <p:sp>
        <p:nvSpPr>
          <p:cNvPr id="3" name="Slide Number Placeholder 2"/>
          <p:cNvSpPr>
            <a:spLocks noGrp="1"/>
          </p:cNvSpPr>
          <p:nvPr>
            <p:ph type="sldNum" sz="quarter" idx="12"/>
          </p:nvPr>
        </p:nvSpPr>
        <p:spPr/>
        <p:txBody>
          <a:bodyPr/>
          <a:lstStyle/>
          <a:p>
            <a:fld id="{8C71CAF9-4461-454A-B702-D536C3775752}" type="slidenum">
              <a:rPr lang="en-US" smtClean="0"/>
              <a:t>2</a:t>
            </a:fld>
            <a:endParaRPr lang="en-US"/>
          </a:p>
        </p:txBody>
      </p:sp>
      <p:pic>
        <p:nvPicPr>
          <p:cNvPr id="5" name="Picture 2" descr="http://upload.wikimedia.org/wikipedia/commons/thumb/0/0c/Internet_Censorship_World_Map.svg/863px-Internet_Censorship_World_Map.sv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5527" y="2127866"/>
            <a:ext cx="5344351" cy="274339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27567" y="3068755"/>
            <a:ext cx="2186293" cy="1557555"/>
          </a:xfrm>
          <a:prstGeom prst="rect">
            <a:avLst/>
          </a:prstGeom>
        </p:spPr>
      </p:pic>
      <p:sp>
        <p:nvSpPr>
          <p:cNvPr id="7" name="TextBox 6"/>
          <p:cNvSpPr txBox="1"/>
          <p:nvPr/>
        </p:nvSpPr>
        <p:spPr>
          <a:xfrm>
            <a:off x="1750153" y="4866502"/>
            <a:ext cx="2303893" cy="284693"/>
          </a:xfrm>
          <a:prstGeom prst="rect">
            <a:avLst/>
          </a:prstGeom>
          <a:noFill/>
        </p:spPr>
        <p:txBody>
          <a:bodyPr wrap="none" lIns="68580" tIns="34290" rIns="68580" bIns="34290" rtlCol="0">
            <a:spAutoFit/>
          </a:bodyPr>
          <a:lstStyle/>
          <a:p>
            <a:r>
              <a:rPr lang="en-US" dirty="0" smtClean="0">
                <a:solidFill>
                  <a:schemeClr val="bg1">
                    <a:lumMod val="75000"/>
                  </a:schemeClr>
                </a:solidFill>
              </a:rPr>
              <a:t>Source: ONI and Wikipedia</a:t>
            </a:r>
            <a:endParaRPr lang="en-US" dirty="0">
              <a:solidFill>
                <a:schemeClr val="bg1">
                  <a:lumMod val="75000"/>
                </a:schemeClr>
              </a:solidFill>
            </a:endParaRPr>
          </a:p>
        </p:txBody>
      </p:sp>
      <p:sp>
        <p:nvSpPr>
          <p:cNvPr id="8" name="TextBox 7"/>
          <p:cNvSpPr txBox="1"/>
          <p:nvPr/>
        </p:nvSpPr>
        <p:spPr>
          <a:xfrm>
            <a:off x="6519395" y="3098820"/>
            <a:ext cx="451439" cy="284693"/>
          </a:xfrm>
          <a:prstGeom prst="rect">
            <a:avLst/>
          </a:prstGeom>
          <a:noFill/>
        </p:spPr>
        <p:txBody>
          <a:bodyPr wrap="square" lIns="68580" tIns="34290" rIns="68580" bIns="34290" rtlCol="0">
            <a:spAutoFit/>
          </a:bodyPr>
          <a:lstStyle/>
          <a:p>
            <a:pPr algn="ctr"/>
            <a:r>
              <a:rPr lang="en-US" dirty="0" smtClean="0"/>
              <a:t>20</a:t>
            </a:r>
            <a:endParaRPr lang="en-US" dirty="0"/>
          </a:p>
        </p:txBody>
      </p:sp>
      <p:sp>
        <p:nvSpPr>
          <p:cNvPr id="9" name="TextBox 8"/>
          <p:cNvSpPr txBox="1"/>
          <p:nvPr/>
        </p:nvSpPr>
        <p:spPr>
          <a:xfrm>
            <a:off x="6508332" y="3338966"/>
            <a:ext cx="451439" cy="284693"/>
          </a:xfrm>
          <a:prstGeom prst="rect">
            <a:avLst/>
          </a:prstGeom>
          <a:noFill/>
        </p:spPr>
        <p:txBody>
          <a:bodyPr wrap="square" lIns="68580" tIns="34290" rIns="68580" bIns="34290" rtlCol="0">
            <a:spAutoFit/>
          </a:bodyPr>
          <a:lstStyle/>
          <a:p>
            <a:pPr algn="ctr"/>
            <a:r>
              <a:rPr lang="en-US" dirty="0" smtClean="0"/>
              <a:t>5</a:t>
            </a:r>
            <a:endParaRPr lang="en-US" dirty="0"/>
          </a:p>
        </p:txBody>
      </p:sp>
      <p:sp>
        <p:nvSpPr>
          <p:cNvPr id="10" name="TextBox 9"/>
          <p:cNvSpPr txBox="1"/>
          <p:nvPr/>
        </p:nvSpPr>
        <p:spPr>
          <a:xfrm>
            <a:off x="6497271" y="3591553"/>
            <a:ext cx="451439" cy="284693"/>
          </a:xfrm>
          <a:prstGeom prst="rect">
            <a:avLst/>
          </a:prstGeom>
          <a:noFill/>
        </p:spPr>
        <p:txBody>
          <a:bodyPr wrap="square" lIns="68580" tIns="34290" rIns="68580" bIns="34290" rtlCol="0">
            <a:spAutoFit/>
          </a:bodyPr>
          <a:lstStyle/>
          <a:p>
            <a:pPr algn="ctr"/>
            <a:r>
              <a:rPr lang="en-US" dirty="0" smtClean="0"/>
              <a:t>19</a:t>
            </a:r>
            <a:endParaRPr lang="en-US" dirty="0"/>
          </a:p>
        </p:txBody>
      </p:sp>
      <p:sp>
        <p:nvSpPr>
          <p:cNvPr id="11" name="TextBox 10"/>
          <p:cNvSpPr txBox="1"/>
          <p:nvPr/>
        </p:nvSpPr>
        <p:spPr>
          <a:xfrm>
            <a:off x="6508332" y="3855477"/>
            <a:ext cx="451439" cy="284693"/>
          </a:xfrm>
          <a:prstGeom prst="rect">
            <a:avLst/>
          </a:prstGeom>
          <a:noFill/>
        </p:spPr>
        <p:txBody>
          <a:bodyPr wrap="square" lIns="68580" tIns="34290" rIns="68580" bIns="34290" rtlCol="0">
            <a:spAutoFit/>
          </a:bodyPr>
          <a:lstStyle/>
          <a:p>
            <a:pPr algn="ctr"/>
            <a:r>
              <a:rPr lang="en-US" dirty="0" smtClean="0"/>
              <a:t>9</a:t>
            </a:r>
            <a:endParaRPr lang="en-US" dirty="0"/>
          </a:p>
        </p:txBody>
      </p:sp>
      <p:sp>
        <p:nvSpPr>
          <p:cNvPr id="12" name="TextBox 11"/>
          <p:cNvSpPr txBox="1"/>
          <p:nvPr/>
        </p:nvSpPr>
        <p:spPr>
          <a:xfrm>
            <a:off x="6508332" y="4094988"/>
            <a:ext cx="451439" cy="284693"/>
          </a:xfrm>
          <a:prstGeom prst="rect">
            <a:avLst/>
          </a:prstGeom>
          <a:noFill/>
        </p:spPr>
        <p:txBody>
          <a:bodyPr wrap="square" lIns="68580" tIns="34290" rIns="68580" bIns="34290" rtlCol="0">
            <a:spAutoFit/>
          </a:bodyPr>
          <a:lstStyle/>
          <a:p>
            <a:pPr algn="ctr"/>
            <a:r>
              <a:rPr lang="en-US" dirty="0" smtClean="0"/>
              <a:t>56</a:t>
            </a:r>
            <a:endParaRPr lang="en-US" dirty="0"/>
          </a:p>
        </p:txBody>
      </p:sp>
      <p:grpSp>
        <p:nvGrpSpPr>
          <p:cNvPr id="13" name="Group 12"/>
          <p:cNvGrpSpPr/>
          <p:nvPr/>
        </p:nvGrpSpPr>
        <p:grpSpPr>
          <a:xfrm>
            <a:off x="6066429" y="2524810"/>
            <a:ext cx="2263059" cy="641311"/>
            <a:chOff x="8610600" y="2028294"/>
            <a:chExt cx="3017412" cy="855081"/>
          </a:xfrm>
        </p:grpSpPr>
        <p:cxnSp>
          <p:nvCxnSpPr>
            <p:cNvPr id="14" name="Straight Arrow Connector 13"/>
            <p:cNvCxnSpPr/>
            <p:nvPr/>
          </p:nvCxnSpPr>
          <p:spPr>
            <a:xfrm flipH="1">
              <a:off x="9477360" y="2402949"/>
              <a:ext cx="289809" cy="480426"/>
            </a:xfrm>
            <a:prstGeom prst="straightConnector1">
              <a:avLst/>
            </a:prstGeom>
            <a:ln w="762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8610600" y="2028294"/>
              <a:ext cx="3017412" cy="492442"/>
            </a:xfrm>
            <a:prstGeom prst="rect">
              <a:avLst/>
            </a:prstGeom>
            <a:noFill/>
          </p:spPr>
          <p:txBody>
            <a:bodyPr wrap="none" rtlCol="0">
              <a:spAutoFit/>
            </a:bodyPr>
            <a:lstStyle/>
            <a:p>
              <a:r>
                <a:rPr lang="en-US" sz="1800" dirty="0">
                  <a:solidFill>
                    <a:schemeClr val="bg1">
                      <a:lumMod val="65000"/>
                    </a:schemeClr>
                  </a:solidFill>
                </a:rPr>
                <a:t>Number of countries</a:t>
              </a:r>
            </a:p>
          </p:txBody>
        </p:sp>
      </p:grpSp>
    </p:spTree>
    <p:extLst>
      <p:ext uri="{BB962C8B-B14F-4D97-AF65-F5344CB8AC3E}">
        <p14:creationId xmlns:p14="http://schemas.microsoft.com/office/powerpoint/2010/main" val="51554830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1" grpId="0"/>
      <p:bldP spid="1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Shape 227"/>
          <p:cNvSpPr txBox="1">
            <a:spLocks noGrp="1"/>
          </p:cNvSpPr>
          <p:nvPr>
            <p:ph type="title"/>
          </p:nvPr>
        </p:nvSpPr>
        <p:spPr>
          <a:xfrm>
            <a:off x="457200" y="205978"/>
            <a:ext cx="8229600" cy="857400"/>
          </a:xfrm>
          <a:prstGeom prst="rect">
            <a:avLst/>
          </a:prstGeom>
        </p:spPr>
        <p:txBody>
          <a:bodyPr lIns="91425" tIns="91425" rIns="91425" bIns="91425" anchor="b" anchorCtr="0">
            <a:noAutofit/>
          </a:bodyPr>
          <a:lstStyle/>
          <a:p>
            <a:pPr>
              <a:spcBef>
                <a:spcPts val="0"/>
              </a:spcBef>
              <a:buNone/>
            </a:pPr>
            <a:r>
              <a:rPr lang="en" dirty="0"/>
              <a:t>How Encore </a:t>
            </a:r>
            <a:r>
              <a:rPr lang="en-US" dirty="0" smtClean="0"/>
              <a:t>W</a:t>
            </a:r>
            <a:r>
              <a:rPr lang="en" dirty="0" smtClean="0"/>
              <a:t>orks</a:t>
            </a:r>
            <a:endParaRPr lang="en" dirty="0"/>
          </a:p>
        </p:txBody>
      </p:sp>
      <p:sp>
        <p:nvSpPr>
          <p:cNvPr id="228" name="Shape 228"/>
          <p:cNvSpPr txBox="1">
            <a:spLocks noGrp="1"/>
          </p:cNvSpPr>
          <p:nvPr>
            <p:ph type="sldNum" idx="12"/>
          </p:nvPr>
        </p:nvSpPr>
        <p:spPr>
          <a:xfrm>
            <a:off x="8556791" y="4749850"/>
            <a:ext cx="548699" cy="393600"/>
          </a:xfrm>
          <a:prstGeom prst="rect">
            <a:avLst/>
          </a:prstGeom>
        </p:spPr>
        <p:txBody>
          <a:bodyPr lIns="91425" tIns="91425" rIns="91425" bIns="91425" anchor="ctr" anchorCtr="0">
            <a:noAutofit/>
          </a:bodyPr>
          <a:lstStyle/>
          <a:p>
            <a:pPr>
              <a:spcBef>
                <a:spcPts val="0"/>
              </a:spcBef>
              <a:buNone/>
            </a:pPr>
            <a:fld id="{00000000-1234-1234-1234-123412341234}" type="slidenum">
              <a:rPr lang="en"/>
              <a:t>20</a:t>
            </a:fld>
            <a:endParaRPr lang="en"/>
          </a:p>
        </p:txBody>
      </p:sp>
      <p:grpSp>
        <p:nvGrpSpPr>
          <p:cNvPr id="229" name="Shape 229"/>
          <p:cNvGrpSpPr/>
          <p:nvPr/>
        </p:nvGrpSpPr>
        <p:grpSpPr>
          <a:xfrm>
            <a:off x="5690825" y="813653"/>
            <a:ext cx="3414899" cy="1784096"/>
            <a:chOff x="5690825" y="889853"/>
            <a:chExt cx="3414899" cy="1784096"/>
          </a:xfrm>
        </p:grpSpPr>
        <p:pic>
          <p:nvPicPr>
            <p:cNvPr id="230" name="Shape 230"/>
            <p:cNvPicPr preferRelativeResize="0"/>
            <p:nvPr/>
          </p:nvPicPr>
          <p:blipFill rotWithShape="1">
            <a:blip r:embed="rId3">
              <a:alphaModFix/>
            </a:blip>
            <a:srcRect/>
            <a:stretch/>
          </p:blipFill>
          <p:spPr>
            <a:xfrm>
              <a:off x="6992425" y="1299828"/>
              <a:ext cx="756600" cy="907799"/>
            </a:xfrm>
            <a:prstGeom prst="rect">
              <a:avLst/>
            </a:prstGeom>
            <a:noFill/>
            <a:ln>
              <a:noFill/>
            </a:ln>
          </p:spPr>
        </p:pic>
        <p:sp>
          <p:nvSpPr>
            <p:cNvPr id="231" name="Shape 231"/>
            <p:cNvSpPr txBox="1"/>
            <p:nvPr/>
          </p:nvSpPr>
          <p:spPr>
            <a:xfrm>
              <a:off x="6169825" y="889853"/>
              <a:ext cx="2401799" cy="346200"/>
            </a:xfrm>
            <a:prstGeom prst="rect">
              <a:avLst/>
            </a:prstGeom>
            <a:noFill/>
            <a:ln>
              <a:noFill/>
            </a:ln>
          </p:spPr>
          <p:txBody>
            <a:bodyPr lIns="68575" tIns="34275" rIns="68575" bIns="34275" anchor="t" anchorCtr="0">
              <a:noAutofit/>
            </a:bodyPr>
            <a:lstStyle/>
            <a:p>
              <a:pPr marL="0" marR="0" lvl="0" indent="0" algn="ctr" rtl="0">
                <a:spcBef>
                  <a:spcPts val="0"/>
                </a:spcBef>
                <a:buSzPct val="25000"/>
                <a:buNone/>
              </a:pPr>
              <a:r>
                <a:rPr lang="en" sz="2400" b="0" i="0" u="none" strike="noStrike" cap="none" baseline="0">
                  <a:solidFill>
                    <a:schemeClr val="dk1"/>
                  </a:solidFill>
                  <a:latin typeface="Calibri"/>
                  <a:ea typeface="Calibri"/>
                  <a:cs typeface="Calibri"/>
                  <a:sym typeface="Calibri"/>
                </a:rPr>
                <a:t>Origin Web site</a:t>
              </a:r>
            </a:p>
          </p:txBody>
        </p:sp>
        <p:sp>
          <p:nvSpPr>
            <p:cNvPr id="232" name="Shape 232"/>
            <p:cNvSpPr txBox="1"/>
            <p:nvPr/>
          </p:nvSpPr>
          <p:spPr>
            <a:xfrm>
              <a:off x="5690825" y="2207750"/>
              <a:ext cx="3414899" cy="466199"/>
            </a:xfrm>
            <a:prstGeom prst="rect">
              <a:avLst/>
            </a:prstGeom>
            <a:noFill/>
            <a:ln>
              <a:noFill/>
            </a:ln>
          </p:spPr>
          <p:txBody>
            <a:bodyPr lIns="68575" tIns="34275" rIns="68575" bIns="34275" anchor="t" anchorCtr="0">
              <a:noAutofit/>
            </a:bodyPr>
            <a:lstStyle/>
            <a:p>
              <a:pPr marL="0" marR="0" lvl="0" indent="0" algn="ctr" rtl="0">
                <a:spcBef>
                  <a:spcPts val="0"/>
                </a:spcBef>
                <a:buSzPct val="25000"/>
                <a:buNone/>
              </a:pPr>
              <a:r>
                <a:rPr lang="en" sz="2400" b="0" i="0" u="none" strike="noStrike" cap="none" baseline="0">
                  <a:solidFill>
                    <a:schemeClr val="dk1"/>
                  </a:solidFill>
                  <a:latin typeface="Calibri"/>
                  <a:ea typeface="Calibri"/>
                  <a:cs typeface="Calibri"/>
                  <a:sym typeface="Calibri"/>
                </a:rPr>
                <a:t>http://encore.</a:t>
              </a:r>
              <a:r>
                <a:rPr lang="en" sz="2400">
                  <a:solidFill>
                    <a:schemeClr val="dk1"/>
                  </a:solidFill>
                  <a:latin typeface="Calibri"/>
                  <a:ea typeface="Calibri"/>
                  <a:cs typeface="Calibri"/>
                  <a:sym typeface="Calibri"/>
                </a:rPr>
                <a:t>gatech.edu</a:t>
              </a:r>
            </a:p>
          </p:txBody>
        </p:sp>
      </p:grpSp>
      <p:grpSp>
        <p:nvGrpSpPr>
          <p:cNvPr id="233" name="Shape 233"/>
          <p:cNvGrpSpPr/>
          <p:nvPr/>
        </p:nvGrpSpPr>
        <p:grpSpPr>
          <a:xfrm>
            <a:off x="265503" y="1809925"/>
            <a:ext cx="2763599" cy="1906800"/>
            <a:chOff x="265503" y="1886125"/>
            <a:chExt cx="2763599" cy="1906800"/>
          </a:xfrm>
        </p:grpSpPr>
        <p:pic>
          <p:nvPicPr>
            <p:cNvPr id="234" name="Shape 234"/>
            <p:cNvPicPr preferRelativeResize="0"/>
            <p:nvPr/>
          </p:nvPicPr>
          <p:blipFill rotWithShape="1">
            <a:blip r:embed="rId4">
              <a:alphaModFix/>
            </a:blip>
            <a:srcRect/>
            <a:stretch/>
          </p:blipFill>
          <p:spPr>
            <a:xfrm>
              <a:off x="1301403" y="2308572"/>
              <a:ext cx="691799" cy="860700"/>
            </a:xfrm>
            <a:prstGeom prst="rect">
              <a:avLst/>
            </a:prstGeom>
            <a:noFill/>
            <a:ln>
              <a:noFill/>
            </a:ln>
          </p:spPr>
        </p:pic>
        <p:sp>
          <p:nvSpPr>
            <p:cNvPr id="235" name="Shape 235"/>
            <p:cNvSpPr txBox="1"/>
            <p:nvPr/>
          </p:nvSpPr>
          <p:spPr>
            <a:xfrm>
              <a:off x="541653" y="1886125"/>
              <a:ext cx="2211300" cy="346200"/>
            </a:xfrm>
            <a:prstGeom prst="rect">
              <a:avLst/>
            </a:prstGeom>
            <a:noFill/>
            <a:ln>
              <a:noFill/>
            </a:ln>
          </p:spPr>
          <p:txBody>
            <a:bodyPr lIns="68575" tIns="34275" rIns="68575" bIns="34275" anchor="t" anchorCtr="0">
              <a:noAutofit/>
            </a:bodyPr>
            <a:lstStyle/>
            <a:p>
              <a:pPr marL="0" marR="0" lvl="0" indent="0" algn="ctr" rtl="0">
                <a:spcBef>
                  <a:spcPts val="0"/>
                </a:spcBef>
                <a:buSzPct val="25000"/>
                <a:buNone/>
              </a:pPr>
              <a:r>
                <a:rPr lang="en" sz="2400" b="0" i="0" u="none" strike="noStrike" cap="none" baseline="0">
                  <a:solidFill>
                    <a:schemeClr val="dk1"/>
                  </a:solidFill>
                  <a:latin typeface="Calibri"/>
                  <a:ea typeface="Calibri"/>
                  <a:cs typeface="Calibri"/>
                  <a:sym typeface="Calibri"/>
                </a:rPr>
                <a:t>Vantage point</a:t>
              </a:r>
            </a:p>
          </p:txBody>
        </p:sp>
        <p:sp>
          <p:nvSpPr>
            <p:cNvPr id="236" name="Shape 236"/>
            <p:cNvSpPr txBox="1"/>
            <p:nvPr/>
          </p:nvSpPr>
          <p:spPr>
            <a:xfrm>
              <a:off x="265503" y="3169525"/>
              <a:ext cx="2763599" cy="623400"/>
            </a:xfrm>
            <a:prstGeom prst="rect">
              <a:avLst/>
            </a:prstGeom>
            <a:noFill/>
            <a:ln>
              <a:noFill/>
            </a:ln>
          </p:spPr>
          <p:txBody>
            <a:bodyPr lIns="68575" tIns="34275" rIns="68575" bIns="34275" anchor="t" anchorCtr="0">
              <a:noAutofit/>
            </a:bodyPr>
            <a:lstStyle/>
            <a:p>
              <a:pPr marL="0" marR="0" lvl="0" indent="0" algn="ctr" rtl="0">
                <a:spcBef>
                  <a:spcPts val="0"/>
                </a:spcBef>
                <a:buSzPct val="25000"/>
                <a:buNone/>
              </a:pPr>
              <a:r>
                <a:rPr lang="en" sz="2400" b="0" i="0" u="none" strike="noStrike" cap="none" baseline="0">
                  <a:solidFill>
                    <a:schemeClr val="dk1"/>
                  </a:solidFill>
                  <a:latin typeface="Calibri"/>
                  <a:ea typeface="Calibri"/>
                  <a:cs typeface="Calibri"/>
                  <a:sym typeface="Calibri"/>
                </a:rPr>
                <a:t>Web browser</a:t>
              </a:r>
            </a:p>
            <a:p>
              <a:pPr marL="0" marR="0" lvl="0" indent="0" algn="ctr" rtl="0">
                <a:spcBef>
                  <a:spcPts val="0"/>
                </a:spcBef>
                <a:buSzPct val="25000"/>
                <a:buNone/>
              </a:pPr>
              <a:r>
                <a:rPr lang="en" sz="2400" b="0" i="0" u="none" strike="noStrike" cap="none" baseline="0">
                  <a:solidFill>
                    <a:schemeClr val="dk1"/>
                  </a:solidFill>
                  <a:latin typeface="Calibri"/>
                  <a:ea typeface="Calibri"/>
                  <a:cs typeface="Calibri"/>
                  <a:sym typeface="Calibri"/>
                </a:rPr>
                <a:t>in </a:t>
              </a:r>
              <a:r>
                <a:rPr lang="en" sz="2400">
                  <a:solidFill>
                    <a:schemeClr val="dk1"/>
                  </a:solidFill>
                  <a:latin typeface="Calibri"/>
                  <a:ea typeface="Calibri"/>
                  <a:cs typeface="Calibri"/>
                  <a:sym typeface="Calibri"/>
                </a:rPr>
                <a:t>Iran</a:t>
              </a:r>
            </a:p>
          </p:txBody>
        </p:sp>
      </p:grpSp>
      <p:grpSp>
        <p:nvGrpSpPr>
          <p:cNvPr id="237" name="Shape 237"/>
          <p:cNvGrpSpPr/>
          <p:nvPr/>
        </p:nvGrpSpPr>
        <p:grpSpPr>
          <a:xfrm>
            <a:off x="5690825" y="3076075"/>
            <a:ext cx="3098099" cy="1617125"/>
            <a:chOff x="5690825" y="3152275"/>
            <a:chExt cx="3098099" cy="1617125"/>
          </a:xfrm>
        </p:grpSpPr>
        <p:pic>
          <p:nvPicPr>
            <p:cNvPr id="238" name="Shape 238"/>
            <p:cNvPicPr preferRelativeResize="0"/>
            <p:nvPr/>
          </p:nvPicPr>
          <p:blipFill rotWithShape="1">
            <a:blip r:embed="rId3">
              <a:alphaModFix/>
            </a:blip>
            <a:srcRect/>
            <a:stretch/>
          </p:blipFill>
          <p:spPr>
            <a:xfrm>
              <a:off x="6861575" y="3574724"/>
              <a:ext cx="756600" cy="907799"/>
            </a:xfrm>
            <a:prstGeom prst="rect">
              <a:avLst/>
            </a:prstGeom>
            <a:noFill/>
            <a:ln>
              <a:noFill/>
            </a:ln>
          </p:spPr>
        </p:pic>
        <p:sp>
          <p:nvSpPr>
            <p:cNvPr id="239" name="Shape 239"/>
            <p:cNvSpPr txBox="1"/>
            <p:nvPr/>
          </p:nvSpPr>
          <p:spPr>
            <a:xfrm>
              <a:off x="5763875" y="3152275"/>
              <a:ext cx="2952000" cy="346200"/>
            </a:xfrm>
            <a:prstGeom prst="rect">
              <a:avLst/>
            </a:prstGeom>
            <a:noFill/>
            <a:ln>
              <a:noFill/>
            </a:ln>
          </p:spPr>
          <p:txBody>
            <a:bodyPr lIns="68575" tIns="34275" rIns="68575" bIns="34275" anchor="t" anchorCtr="0">
              <a:noAutofit/>
            </a:bodyPr>
            <a:lstStyle/>
            <a:p>
              <a:pPr marL="0" marR="0" lvl="0" indent="0" algn="ctr" rtl="0">
                <a:spcBef>
                  <a:spcPts val="0"/>
                </a:spcBef>
                <a:buSzPct val="25000"/>
                <a:buNone/>
              </a:pPr>
              <a:r>
                <a:rPr lang="en" sz="2400" b="0" i="0" u="none" strike="noStrike" cap="none" baseline="0">
                  <a:solidFill>
                    <a:schemeClr val="dk1"/>
                  </a:solidFill>
                  <a:latin typeface="Calibri"/>
                  <a:ea typeface="Calibri"/>
                  <a:cs typeface="Calibri"/>
                  <a:sym typeface="Calibri"/>
                </a:rPr>
                <a:t>Measurement target</a:t>
              </a:r>
            </a:p>
          </p:txBody>
        </p:sp>
        <p:sp>
          <p:nvSpPr>
            <p:cNvPr id="240" name="Shape 240"/>
            <p:cNvSpPr txBox="1"/>
            <p:nvPr/>
          </p:nvSpPr>
          <p:spPr>
            <a:xfrm>
              <a:off x="5690825" y="4423200"/>
              <a:ext cx="3098099" cy="346200"/>
            </a:xfrm>
            <a:prstGeom prst="rect">
              <a:avLst/>
            </a:prstGeom>
            <a:noFill/>
            <a:ln>
              <a:noFill/>
            </a:ln>
          </p:spPr>
          <p:txBody>
            <a:bodyPr lIns="68575" tIns="34275" rIns="68575" bIns="34275" anchor="t" anchorCtr="0">
              <a:noAutofit/>
            </a:bodyPr>
            <a:lstStyle/>
            <a:p>
              <a:pPr marL="0" marR="0" lvl="0" indent="0" algn="ctr" rtl="0">
                <a:spcBef>
                  <a:spcPts val="0"/>
                </a:spcBef>
                <a:buSzPct val="25000"/>
                <a:buNone/>
              </a:pPr>
              <a:r>
                <a:rPr lang="en" sz="2400" b="0" i="0" u="none" strike="noStrike" cap="none" baseline="0">
                  <a:solidFill>
                    <a:schemeClr val="dk1"/>
                  </a:solidFill>
                  <a:latin typeface="Calibri"/>
                  <a:ea typeface="Calibri"/>
                  <a:cs typeface="Calibri"/>
                  <a:sym typeface="Calibri"/>
                </a:rPr>
                <a:t>http://</a:t>
              </a:r>
              <a:r>
                <a:rPr lang="en" sz="2400">
                  <a:solidFill>
                    <a:schemeClr val="dk1"/>
                  </a:solidFill>
                  <a:latin typeface="Calibri"/>
                  <a:ea typeface="Calibri"/>
                  <a:cs typeface="Calibri"/>
                  <a:sym typeface="Calibri"/>
                </a:rPr>
                <a:t>twitter</a:t>
              </a:r>
              <a:r>
                <a:rPr lang="en" sz="2400" b="0" i="0" u="none" strike="noStrike" cap="none" baseline="0">
                  <a:solidFill>
                    <a:schemeClr val="dk1"/>
                  </a:solidFill>
                  <a:latin typeface="Calibri"/>
                  <a:ea typeface="Calibri"/>
                  <a:cs typeface="Calibri"/>
                  <a:sym typeface="Calibri"/>
                </a:rPr>
                <a:t>.com</a:t>
              </a:r>
            </a:p>
          </p:txBody>
        </p:sp>
      </p:grpSp>
      <p:sp>
        <p:nvSpPr>
          <p:cNvPr id="241" name="Shape 241"/>
          <p:cNvSpPr/>
          <p:nvPr/>
        </p:nvSpPr>
        <p:spPr>
          <a:xfrm>
            <a:off x="2984328" y="1747044"/>
            <a:ext cx="2865024" cy="2194776"/>
          </a:xfrm>
          <a:prstGeom prst="cloud">
            <a:avLst/>
          </a:prstGeom>
          <a:solidFill>
            <a:srgbClr val="EFEFEF"/>
          </a:solidFill>
          <a:ln w="12700" cap="flat" cmpd="sng">
            <a:solidFill>
              <a:schemeClr val="accent3"/>
            </a:solidFill>
            <a:prstDash val="solid"/>
            <a:miter/>
            <a:headEnd type="none" w="med" len="med"/>
            <a:tailEnd type="none" w="med" len="med"/>
          </a:ln>
        </p:spPr>
        <p:txBody>
          <a:bodyPr lIns="68575" tIns="34275" rIns="68575" bIns="34275" anchor="ctr" anchorCtr="0">
            <a:noAutofit/>
          </a:bodyPr>
          <a:lstStyle/>
          <a:p>
            <a:pPr marL="0" marR="0" lvl="0" indent="0" algn="ctr" rtl="0">
              <a:spcBef>
                <a:spcPts val="0"/>
              </a:spcBef>
              <a:buNone/>
            </a:pPr>
            <a:endParaRPr sz="1400" b="0" i="0" u="none" strike="noStrike" cap="none" baseline="0">
              <a:solidFill>
                <a:schemeClr val="dk1"/>
              </a:solidFill>
              <a:latin typeface="Calibri"/>
              <a:ea typeface="Calibri"/>
              <a:cs typeface="Calibri"/>
              <a:sym typeface="Calibri"/>
            </a:endParaRPr>
          </a:p>
        </p:txBody>
      </p:sp>
      <p:grpSp>
        <p:nvGrpSpPr>
          <p:cNvPr id="242" name="Shape 242"/>
          <p:cNvGrpSpPr/>
          <p:nvPr/>
        </p:nvGrpSpPr>
        <p:grpSpPr>
          <a:xfrm>
            <a:off x="2616315" y="2692445"/>
            <a:ext cx="3645300" cy="1424966"/>
            <a:chOff x="2616315" y="2768645"/>
            <a:chExt cx="3645300" cy="1424966"/>
          </a:xfrm>
        </p:grpSpPr>
        <p:cxnSp>
          <p:nvCxnSpPr>
            <p:cNvPr id="243" name="Shape 243"/>
            <p:cNvCxnSpPr/>
            <p:nvPr/>
          </p:nvCxnSpPr>
          <p:spPr>
            <a:xfrm>
              <a:off x="2616315" y="3125912"/>
              <a:ext cx="3645300" cy="1067699"/>
            </a:xfrm>
            <a:prstGeom prst="straightConnector1">
              <a:avLst/>
            </a:prstGeom>
            <a:noFill/>
            <a:ln w="38100" cap="flat" cmpd="sng">
              <a:solidFill>
                <a:schemeClr val="dk1"/>
              </a:solidFill>
              <a:prstDash val="solid"/>
              <a:miter/>
              <a:headEnd type="none" w="med" len="med"/>
              <a:tailEnd type="triangle" w="lg" len="lg"/>
            </a:ln>
          </p:spPr>
        </p:cxnSp>
        <p:sp>
          <p:nvSpPr>
            <p:cNvPr id="244" name="Shape 244"/>
            <p:cNvSpPr txBox="1"/>
            <p:nvPr/>
          </p:nvSpPr>
          <p:spPr>
            <a:xfrm rot="963277">
              <a:off x="2805485" y="3097835"/>
              <a:ext cx="2421231" cy="285120"/>
            </a:xfrm>
            <a:prstGeom prst="rect">
              <a:avLst/>
            </a:prstGeom>
            <a:noFill/>
            <a:ln>
              <a:noFill/>
            </a:ln>
          </p:spPr>
          <p:txBody>
            <a:bodyPr lIns="68575" tIns="34275" rIns="68575" bIns="34275" anchor="t" anchorCtr="0">
              <a:noAutofit/>
            </a:bodyPr>
            <a:lstStyle/>
            <a:p>
              <a:pPr marL="0" marR="0" lvl="0" indent="0" algn="ctr" rtl="0">
                <a:spcBef>
                  <a:spcPts val="0"/>
                </a:spcBef>
                <a:buSzPct val="25000"/>
                <a:buNone/>
              </a:pPr>
              <a:r>
                <a:rPr lang="en" sz="2400">
                  <a:solidFill>
                    <a:schemeClr val="dk1"/>
                  </a:solidFill>
                  <a:latin typeface="Calibri"/>
                  <a:ea typeface="Calibri"/>
                  <a:cs typeface="Calibri"/>
                  <a:sym typeface="Calibri"/>
                </a:rPr>
                <a:t>Cross-origin</a:t>
              </a:r>
            </a:p>
            <a:p>
              <a:pPr marL="0" marR="0" lvl="0" indent="0" algn="ctr" rtl="0">
                <a:spcBef>
                  <a:spcPts val="0"/>
                </a:spcBef>
                <a:buSzPct val="25000"/>
                <a:buNone/>
              </a:pPr>
              <a:r>
                <a:rPr lang="en" sz="2400">
                  <a:solidFill>
                    <a:schemeClr val="dk1"/>
                  </a:solidFill>
                  <a:latin typeface="Calibri"/>
                  <a:ea typeface="Calibri"/>
                  <a:cs typeface="Calibri"/>
                  <a:sym typeface="Calibri"/>
                </a:rPr>
                <a:t>GET /favicon.ico</a:t>
              </a:r>
            </a:p>
          </p:txBody>
        </p:sp>
      </p:grpSp>
      <p:grpSp>
        <p:nvGrpSpPr>
          <p:cNvPr id="245" name="Shape 245"/>
          <p:cNvGrpSpPr/>
          <p:nvPr/>
        </p:nvGrpSpPr>
        <p:grpSpPr>
          <a:xfrm>
            <a:off x="2470774" y="1317023"/>
            <a:ext cx="4071000" cy="1902600"/>
            <a:chOff x="2470774" y="1393223"/>
            <a:chExt cx="4071000" cy="1902600"/>
          </a:xfrm>
        </p:grpSpPr>
        <p:cxnSp>
          <p:nvCxnSpPr>
            <p:cNvPr id="246" name="Shape 246"/>
            <p:cNvCxnSpPr/>
            <p:nvPr/>
          </p:nvCxnSpPr>
          <p:spPr>
            <a:xfrm flipH="1">
              <a:off x="2568964" y="1790991"/>
              <a:ext cx="3822899" cy="1119899"/>
            </a:xfrm>
            <a:prstGeom prst="straightConnector1">
              <a:avLst/>
            </a:prstGeom>
            <a:noFill/>
            <a:ln w="38100" cap="flat" cmpd="sng">
              <a:solidFill>
                <a:schemeClr val="dk1"/>
              </a:solidFill>
              <a:prstDash val="solid"/>
              <a:miter/>
              <a:headEnd type="none" w="med" len="med"/>
              <a:tailEnd type="triangle" w="lg" len="lg"/>
            </a:ln>
          </p:spPr>
        </p:cxnSp>
        <p:sp>
          <p:nvSpPr>
            <p:cNvPr id="247" name="Shape 247"/>
            <p:cNvSpPr txBox="1"/>
            <p:nvPr/>
          </p:nvSpPr>
          <p:spPr>
            <a:xfrm rot="-977631">
              <a:off x="2504056" y="1938719"/>
              <a:ext cx="4004436" cy="811608"/>
            </a:xfrm>
            <a:prstGeom prst="rect">
              <a:avLst/>
            </a:prstGeom>
            <a:noFill/>
            <a:ln>
              <a:noFill/>
            </a:ln>
          </p:spPr>
          <p:txBody>
            <a:bodyPr lIns="68575" tIns="34275" rIns="68575" bIns="34275" anchor="t" anchorCtr="0">
              <a:noAutofit/>
            </a:bodyPr>
            <a:lstStyle/>
            <a:p>
              <a:pPr marL="0" marR="0" lvl="0" indent="0" algn="ctr" rtl="0">
                <a:spcBef>
                  <a:spcPts val="0"/>
                </a:spcBef>
                <a:buSzPct val="25000"/>
                <a:buNone/>
              </a:pPr>
              <a:r>
                <a:rPr lang="en" sz="2400" b="0" i="0" u="none" strike="noStrike" cap="none" baseline="0">
                  <a:solidFill>
                    <a:schemeClr val="dk1"/>
                  </a:solidFill>
                  <a:latin typeface="Calibri"/>
                  <a:ea typeface="Calibri"/>
                  <a:cs typeface="Calibri"/>
                  <a:sym typeface="Calibri"/>
                </a:rPr>
                <a:t>“Can you access</a:t>
              </a:r>
              <a:r>
                <a:rPr lang="en" sz="2400">
                  <a:solidFill>
                    <a:schemeClr val="dk1"/>
                  </a:solidFill>
                  <a:latin typeface="Calibri"/>
                  <a:ea typeface="Calibri"/>
                  <a:cs typeface="Calibri"/>
                  <a:sym typeface="Calibri"/>
                </a:rPr>
                <a:t/>
              </a:r>
              <a:br>
                <a:rPr lang="en" sz="2400">
                  <a:solidFill>
                    <a:schemeClr val="dk1"/>
                  </a:solidFill>
                  <a:latin typeface="Calibri"/>
                  <a:ea typeface="Calibri"/>
                  <a:cs typeface="Calibri"/>
                  <a:sym typeface="Calibri"/>
                </a:rPr>
              </a:br>
              <a:r>
                <a:rPr lang="en" sz="2400" b="0" i="0" u="none" strike="noStrike" cap="none" baseline="0">
                  <a:solidFill>
                    <a:schemeClr val="dk1"/>
                  </a:solidFill>
                  <a:latin typeface="Calibri"/>
                  <a:ea typeface="Calibri"/>
                  <a:cs typeface="Calibri"/>
                  <a:sym typeface="Calibri"/>
                </a:rPr>
                <a:t>http://</a:t>
              </a:r>
              <a:r>
                <a:rPr lang="en" sz="2400">
                  <a:solidFill>
                    <a:schemeClr val="dk1"/>
                  </a:solidFill>
                  <a:latin typeface="Calibri"/>
                  <a:ea typeface="Calibri"/>
                  <a:cs typeface="Calibri"/>
                  <a:sym typeface="Calibri"/>
                </a:rPr>
                <a:t>twitter</a:t>
              </a:r>
              <a:r>
                <a:rPr lang="en" sz="2400" b="0" i="0" u="none" strike="noStrike" cap="none" baseline="0">
                  <a:solidFill>
                    <a:schemeClr val="dk1"/>
                  </a:solidFill>
                  <a:latin typeface="Calibri"/>
                  <a:ea typeface="Calibri"/>
                  <a:cs typeface="Calibri"/>
                  <a:sym typeface="Calibri"/>
                </a:rPr>
                <a:t>.</a:t>
              </a:r>
              <a:r>
                <a:rPr lang="en" sz="2400">
                  <a:solidFill>
                    <a:schemeClr val="dk1"/>
                  </a:solidFill>
                  <a:latin typeface="Calibri"/>
                  <a:ea typeface="Calibri"/>
                  <a:cs typeface="Calibri"/>
                  <a:sym typeface="Calibri"/>
                </a:rPr>
                <a:t>com</a:t>
              </a:r>
              <a:r>
                <a:rPr lang="en" sz="2400" b="0" i="0" u="none" strike="noStrike" cap="none" baseline="0">
                  <a:solidFill>
                    <a:schemeClr val="dk1"/>
                  </a:solidFill>
                  <a:latin typeface="Calibri"/>
                  <a:ea typeface="Calibri"/>
                  <a:cs typeface="Calibri"/>
                  <a:sym typeface="Calibri"/>
                </a:rPr>
                <a:t>?”</a:t>
              </a:r>
            </a:p>
          </p:txBody>
        </p:sp>
      </p:grpSp>
      <p:grpSp>
        <p:nvGrpSpPr>
          <p:cNvPr id="248" name="Shape 248"/>
          <p:cNvGrpSpPr/>
          <p:nvPr/>
        </p:nvGrpSpPr>
        <p:grpSpPr>
          <a:xfrm>
            <a:off x="4897464" y="3427853"/>
            <a:ext cx="1208475" cy="919171"/>
            <a:chOff x="2160059" y="4507480"/>
            <a:chExt cx="1611300" cy="1225562"/>
          </a:xfrm>
        </p:grpSpPr>
        <p:pic>
          <p:nvPicPr>
            <p:cNvPr id="249" name="Shape 249"/>
            <p:cNvPicPr preferRelativeResize="0"/>
            <p:nvPr/>
          </p:nvPicPr>
          <p:blipFill rotWithShape="1">
            <a:blip r:embed="rId5">
              <a:alphaModFix/>
            </a:blip>
            <a:srcRect/>
            <a:stretch/>
          </p:blipFill>
          <p:spPr>
            <a:xfrm>
              <a:off x="2334609" y="4507480"/>
              <a:ext cx="1058999" cy="838199"/>
            </a:xfrm>
            <a:prstGeom prst="rect">
              <a:avLst/>
            </a:prstGeom>
            <a:noFill/>
            <a:ln>
              <a:noFill/>
            </a:ln>
          </p:spPr>
        </p:pic>
        <p:sp>
          <p:nvSpPr>
            <p:cNvPr id="250" name="Shape 250"/>
            <p:cNvSpPr txBox="1"/>
            <p:nvPr/>
          </p:nvSpPr>
          <p:spPr>
            <a:xfrm>
              <a:off x="2160059" y="5271343"/>
              <a:ext cx="1611300" cy="461699"/>
            </a:xfrm>
            <a:prstGeom prst="rect">
              <a:avLst/>
            </a:prstGeom>
            <a:noFill/>
            <a:ln>
              <a:noFill/>
            </a:ln>
          </p:spPr>
          <p:txBody>
            <a:bodyPr lIns="68575" tIns="34275" rIns="68575" bIns="34275" anchor="t" anchorCtr="0">
              <a:noAutofit/>
            </a:bodyPr>
            <a:lstStyle/>
            <a:p>
              <a:pPr marL="0" marR="0" lvl="0" indent="0" algn="l" rtl="0">
                <a:spcBef>
                  <a:spcPts val="0"/>
                </a:spcBef>
                <a:buSzPct val="25000"/>
                <a:buNone/>
              </a:pPr>
              <a:r>
                <a:rPr lang="en" sz="2400" b="0" i="0" u="none" strike="noStrike" cap="none" baseline="0">
                  <a:solidFill>
                    <a:schemeClr val="dk1"/>
                  </a:solidFill>
                  <a:latin typeface="Calibri"/>
                  <a:ea typeface="Calibri"/>
                  <a:cs typeface="Calibri"/>
                  <a:sym typeface="Calibri"/>
                </a:rPr>
                <a:t>Censor</a:t>
              </a:r>
            </a:p>
          </p:txBody>
        </p:sp>
      </p:grpSp>
      <p:grpSp>
        <p:nvGrpSpPr>
          <p:cNvPr id="251" name="Shape 251"/>
          <p:cNvGrpSpPr/>
          <p:nvPr/>
        </p:nvGrpSpPr>
        <p:grpSpPr>
          <a:xfrm>
            <a:off x="2504691" y="1358332"/>
            <a:ext cx="3822899" cy="1119899"/>
            <a:chOff x="2504691" y="1487017"/>
            <a:chExt cx="3822899" cy="1119899"/>
          </a:xfrm>
        </p:grpSpPr>
        <p:cxnSp>
          <p:nvCxnSpPr>
            <p:cNvPr id="252" name="Shape 252"/>
            <p:cNvCxnSpPr/>
            <p:nvPr/>
          </p:nvCxnSpPr>
          <p:spPr>
            <a:xfrm rot="10800000" flipH="1">
              <a:off x="2504691" y="1487017"/>
              <a:ext cx="3822899" cy="1119899"/>
            </a:xfrm>
            <a:prstGeom prst="straightConnector1">
              <a:avLst/>
            </a:prstGeom>
            <a:noFill/>
            <a:ln w="38100" cap="flat" cmpd="sng">
              <a:solidFill>
                <a:schemeClr val="dk1"/>
              </a:solidFill>
              <a:prstDash val="solid"/>
              <a:miter/>
              <a:headEnd type="none" w="med" len="med"/>
              <a:tailEnd type="triangle" w="lg" len="lg"/>
            </a:ln>
          </p:spPr>
        </p:cxnSp>
        <p:sp>
          <p:nvSpPr>
            <p:cNvPr id="253" name="Shape 253"/>
            <p:cNvSpPr txBox="1"/>
            <p:nvPr/>
          </p:nvSpPr>
          <p:spPr>
            <a:xfrm rot="-977889">
              <a:off x="3478480" y="1721634"/>
              <a:ext cx="1178040" cy="277212"/>
            </a:xfrm>
            <a:prstGeom prst="rect">
              <a:avLst/>
            </a:prstGeom>
            <a:noFill/>
            <a:ln>
              <a:noFill/>
            </a:ln>
          </p:spPr>
          <p:txBody>
            <a:bodyPr lIns="68575" tIns="34275" rIns="68575" bIns="34275" anchor="t" anchorCtr="0">
              <a:noAutofit/>
            </a:bodyPr>
            <a:lstStyle/>
            <a:p>
              <a:pPr marL="0" marR="0" lvl="0" indent="0" algn="ctr" rtl="0">
                <a:spcBef>
                  <a:spcPts val="0"/>
                </a:spcBef>
                <a:buSzPct val="25000"/>
                <a:buNone/>
              </a:pPr>
              <a:r>
                <a:rPr lang="en" sz="2400" b="0" i="0" u="none" strike="noStrike" cap="none" baseline="0">
                  <a:solidFill>
                    <a:schemeClr val="dk1"/>
                  </a:solidFill>
                  <a:latin typeface="Consolas"/>
                  <a:ea typeface="Consolas"/>
                  <a:cs typeface="Consolas"/>
                  <a:sym typeface="Consolas"/>
                </a:rPr>
                <a:t>GET /</a:t>
              </a:r>
            </a:p>
          </p:txBody>
        </p:sp>
      </p:grpSp>
      <p:grpSp>
        <p:nvGrpSpPr>
          <p:cNvPr id="254" name="Shape 254"/>
          <p:cNvGrpSpPr/>
          <p:nvPr/>
        </p:nvGrpSpPr>
        <p:grpSpPr>
          <a:xfrm>
            <a:off x="1218229" y="2609831"/>
            <a:ext cx="3923134" cy="1842299"/>
            <a:chOff x="1229505" y="2646629"/>
            <a:chExt cx="3923134" cy="1842299"/>
          </a:xfrm>
        </p:grpSpPr>
        <p:sp>
          <p:nvSpPr>
            <p:cNvPr id="255" name="Shape 255"/>
            <p:cNvSpPr txBox="1"/>
            <p:nvPr/>
          </p:nvSpPr>
          <p:spPr>
            <a:xfrm>
              <a:off x="1229505" y="3875735"/>
              <a:ext cx="1263899" cy="466199"/>
            </a:xfrm>
            <a:prstGeom prst="rect">
              <a:avLst/>
            </a:prstGeom>
            <a:noFill/>
            <a:ln>
              <a:noFill/>
            </a:ln>
          </p:spPr>
          <p:txBody>
            <a:bodyPr lIns="91425" tIns="91425" rIns="91425" bIns="91425" anchor="t" anchorCtr="0">
              <a:noAutofit/>
            </a:bodyPr>
            <a:lstStyle/>
            <a:p>
              <a:pPr lvl="0" rtl="0">
                <a:spcBef>
                  <a:spcPts val="0"/>
                </a:spcBef>
                <a:buNone/>
              </a:pPr>
              <a:r>
                <a:rPr lang="en" sz="3600">
                  <a:latin typeface="Calibri"/>
                  <a:ea typeface="Calibri"/>
                  <a:cs typeface="Calibri"/>
                  <a:sym typeface="Calibri"/>
                </a:rPr>
                <a:t>How?</a:t>
              </a:r>
            </a:p>
          </p:txBody>
        </p:sp>
        <p:grpSp>
          <p:nvGrpSpPr>
            <p:cNvPr id="256" name="Shape 256"/>
            <p:cNvGrpSpPr/>
            <p:nvPr/>
          </p:nvGrpSpPr>
          <p:grpSpPr>
            <a:xfrm>
              <a:off x="2463330" y="2646629"/>
              <a:ext cx="2689310" cy="1842299"/>
              <a:chOff x="2558930" y="2641190"/>
              <a:chExt cx="2689310" cy="1842299"/>
            </a:xfrm>
          </p:grpSpPr>
          <p:cxnSp>
            <p:nvCxnSpPr>
              <p:cNvPr id="257" name="Shape 257"/>
              <p:cNvCxnSpPr>
                <a:endCxn id="258" idx="3"/>
              </p:cNvCxnSpPr>
              <p:nvPr/>
            </p:nvCxnSpPr>
            <p:spPr>
              <a:xfrm rot="10800000" flipH="1">
                <a:off x="2558930" y="3835248"/>
                <a:ext cx="616200" cy="333300"/>
              </a:xfrm>
              <a:prstGeom prst="straightConnector1">
                <a:avLst/>
              </a:prstGeom>
              <a:noFill/>
              <a:ln w="76200" cap="flat" cmpd="sng">
                <a:solidFill>
                  <a:srgbClr val="FF0000"/>
                </a:solidFill>
                <a:prstDash val="solid"/>
                <a:round/>
                <a:headEnd type="none" w="lg" len="lg"/>
                <a:tailEnd type="none" w="lg" len="lg"/>
              </a:ln>
            </p:spPr>
          </p:cxnSp>
          <p:sp>
            <p:nvSpPr>
              <p:cNvPr id="258" name="Shape 258"/>
              <p:cNvSpPr/>
              <p:nvPr/>
            </p:nvSpPr>
            <p:spPr>
              <a:xfrm rot="859993">
                <a:off x="2952893" y="2887766"/>
                <a:ext cx="2161894" cy="1349147"/>
              </a:xfrm>
              <a:prstGeom prst="ellipse">
                <a:avLst/>
              </a:prstGeom>
              <a:noFill/>
              <a:ln w="76200" cap="flat" cmpd="sng">
                <a:solidFill>
                  <a:srgbClr val="FF0000"/>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a:p>
            </p:txBody>
          </p:sp>
        </p:grpSp>
      </p:grpSp>
    </p:spTree>
    <p:extLst>
      <p:ext uri="{BB962C8B-B14F-4D97-AF65-F5344CB8AC3E}">
        <p14:creationId xmlns:p14="http://schemas.microsoft.com/office/powerpoint/2010/main" val="219989976"/>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Shape 263"/>
          <p:cNvSpPr txBox="1">
            <a:spLocks noGrp="1"/>
          </p:cNvSpPr>
          <p:nvPr>
            <p:ph type="title"/>
          </p:nvPr>
        </p:nvSpPr>
        <p:spPr>
          <a:xfrm>
            <a:off x="457200" y="205978"/>
            <a:ext cx="8229600" cy="857400"/>
          </a:xfrm>
          <a:prstGeom prst="rect">
            <a:avLst/>
          </a:prstGeom>
        </p:spPr>
        <p:txBody>
          <a:bodyPr lIns="91425" tIns="91425" rIns="91425" bIns="91425" anchor="b" anchorCtr="0">
            <a:noAutofit/>
          </a:bodyPr>
          <a:lstStyle/>
          <a:p>
            <a:pPr>
              <a:spcBef>
                <a:spcPts val="0"/>
              </a:spcBef>
              <a:buNone/>
            </a:pPr>
            <a:r>
              <a:rPr lang="en"/>
              <a:t>The same-origin policy makes this harder</a:t>
            </a:r>
          </a:p>
        </p:txBody>
      </p:sp>
      <p:sp>
        <p:nvSpPr>
          <p:cNvPr id="264" name="Shape 264"/>
          <p:cNvSpPr txBox="1">
            <a:spLocks noGrp="1"/>
          </p:cNvSpPr>
          <p:nvPr>
            <p:ph type="body" idx="1"/>
          </p:nvPr>
        </p:nvSpPr>
        <p:spPr>
          <a:xfrm>
            <a:off x="457200" y="1200150"/>
            <a:ext cx="8229600" cy="3725699"/>
          </a:xfrm>
          <a:prstGeom prst="rect">
            <a:avLst/>
          </a:prstGeom>
        </p:spPr>
        <p:txBody>
          <a:bodyPr lIns="91425" tIns="91425" rIns="91425" bIns="91425" anchor="t" anchorCtr="0">
            <a:noAutofit/>
          </a:bodyPr>
          <a:lstStyle/>
          <a:p>
            <a:pPr rtl="0">
              <a:spcBef>
                <a:spcPts val="0"/>
              </a:spcBef>
              <a:buNone/>
            </a:pPr>
            <a:r>
              <a:rPr lang="en" dirty="0"/>
              <a:t>An </a:t>
            </a:r>
            <a:r>
              <a:rPr lang="en" i="1" dirty="0"/>
              <a:t>origin</a:t>
            </a:r>
            <a:r>
              <a:rPr lang="en" dirty="0"/>
              <a:t> is a tuple: (protocol, hostname, port)</a:t>
            </a:r>
          </a:p>
          <a:p>
            <a:pPr rtl="0">
              <a:spcBef>
                <a:spcPts val="0"/>
              </a:spcBef>
              <a:buNone/>
            </a:pPr>
            <a:r>
              <a:rPr lang="en" u="sng" dirty="0">
                <a:solidFill>
                  <a:schemeClr val="hlink"/>
                </a:solidFill>
                <a:hlinkClick r:id="rId3"/>
              </a:rPr>
              <a:t>https://twitter.com</a:t>
            </a:r>
            <a:r>
              <a:rPr lang="en" dirty="0"/>
              <a:t> → (https, twitter.com, 443)</a:t>
            </a:r>
          </a:p>
          <a:p>
            <a:pPr rtl="0">
              <a:spcBef>
                <a:spcPts val="0"/>
              </a:spcBef>
              <a:buNone/>
            </a:pPr>
            <a:endParaRPr dirty="0"/>
          </a:p>
          <a:p>
            <a:pPr rtl="0">
              <a:spcBef>
                <a:spcPts val="0"/>
              </a:spcBef>
              <a:buNone/>
            </a:pPr>
            <a:r>
              <a:rPr lang="en" dirty="0"/>
              <a:t>Browsers prevent cross-origin data reads:</a:t>
            </a:r>
          </a:p>
          <a:p>
            <a:pPr marL="457200" lvl="0" indent="-228600" rtl="0">
              <a:spcBef>
                <a:spcPts val="0"/>
              </a:spcBef>
            </a:pPr>
            <a:r>
              <a:rPr lang="en" dirty="0"/>
              <a:t>AJAX requests</a:t>
            </a:r>
          </a:p>
          <a:p>
            <a:pPr marL="457200" lvl="0" indent="-228600" rtl="0">
              <a:spcBef>
                <a:spcPts val="0"/>
              </a:spcBef>
            </a:pPr>
            <a:r>
              <a:rPr lang="en" dirty="0"/>
              <a:t>Inspection of iframe contents</a:t>
            </a:r>
          </a:p>
          <a:p>
            <a:pPr marL="457200" lvl="0" indent="-228600" rtl="0">
              <a:spcBef>
                <a:spcPts val="0"/>
              </a:spcBef>
            </a:pPr>
            <a:r>
              <a:rPr lang="en" dirty="0"/>
              <a:t>Cookies and local storage</a:t>
            </a:r>
          </a:p>
        </p:txBody>
      </p:sp>
      <p:sp>
        <p:nvSpPr>
          <p:cNvPr id="265" name="Shape 265"/>
          <p:cNvSpPr txBox="1">
            <a:spLocks noGrp="1"/>
          </p:cNvSpPr>
          <p:nvPr>
            <p:ph type="sldNum" idx="12"/>
          </p:nvPr>
        </p:nvSpPr>
        <p:spPr>
          <a:xfrm>
            <a:off x="8556791" y="4749850"/>
            <a:ext cx="548699" cy="393600"/>
          </a:xfrm>
          <a:prstGeom prst="rect">
            <a:avLst/>
          </a:prstGeom>
        </p:spPr>
        <p:txBody>
          <a:bodyPr lIns="91425" tIns="91425" rIns="91425" bIns="91425" anchor="ctr" anchorCtr="0">
            <a:noAutofit/>
          </a:bodyPr>
          <a:lstStyle/>
          <a:p>
            <a:pPr>
              <a:spcBef>
                <a:spcPts val="0"/>
              </a:spcBef>
              <a:buNone/>
            </a:pPr>
            <a:fld id="{00000000-1234-1234-1234-123412341234}" type="slidenum">
              <a:rPr lang="en"/>
              <a:t>21</a:t>
            </a:fld>
            <a:endParaRPr lang="en"/>
          </a:p>
        </p:txBody>
      </p:sp>
    </p:spTree>
    <p:extLst>
      <p:ext uri="{BB962C8B-B14F-4D97-AF65-F5344CB8AC3E}">
        <p14:creationId xmlns:p14="http://schemas.microsoft.com/office/powerpoint/2010/main" val="1867858764"/>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Shape 270"/>
          <p:cNvSpPr txBox="1">
            <a:spLocks noGrp="1"/>
          </p:cNvSpPr>
          <p:nvPr>
            <p:ph type="title"/>
          </p:nvPr>
        </p:nvSpPr>
        <p:spPr>
          <a:xfrm>
            <a:off x="457200" y="205978"/>
            <a:ext cx="8229600" cy="857400"/>
          </a:xfrm>
          <a:prstGeom prst="rect">
            <a:avLst/>
          </a:prstGeom>
        </p:spPr>
        <p:txBody>
          <a:bodyPr lIns="91425" tIns="91425" rIns="91425" bIns="91425" anchor="b" anchorCtr="0">
            <a:noAutofit/>
          </a:bodyPr>
          <a:lstStyle/>
          <a:p>
            <a:pPr>
              <a:spcBef>
                <a:spcPts val="0"/>
              </a:spcBef>
              <a:buNone/>
            </a:pPr>
            <a:r>
              <a:rPr lang="en" dirty="0"/>
              <a:t>Encore </a:t>
            </a:r>
            <a:r>
              <a:rPr lang="en-US" dirty="0" smtClean="0"/>
              <a:t>D</a:t>
            </a:r>
            <a:r>
              <a:rPr lang="en" dirty="0" smtClean="0"/>
              <a:t>oesn’t </a:t>
            </a:r>
            <a:r>
              <a:rPr lang="en-US" dirty="0"/>
              <a:t>N</a:t>
            </a:r>
            <a:r>
              <a:rPr lang="en" dirty="0" smtClean="0"/>
              <a:t>eed </a:t>
            </a:r>
            <a:r>
              <a:rPr lang="en" dirty="0"/>
              <a:t>to </a:t>
            </a:r>
            <a:r>
              <a:rPr lang="en-US" dirty="0" smtClean="0"/>
              <a:t>R</a:t>
            </a:r>
            <a:r>
              <a:rPr lang="en" dirty="0" smtClean="0"/>
              <a:t>ead </a:t>
            </a:r>
            <a:r>
              <a:rPr lang="en-US" dirty="0"/>
              <a:t>D</a:t>
            </a:r>
            <a:r>
              <a:rPr lang="en" dirty="0" smtClean="0"/>
              <a:t>ata</a:t>
            </a:r>
            <a:endParaRPr lang="en" dirty="0"/>
          </a:p>
        </p:txBody>
      </p:sp>
      <p:sp>
        <p:nvSpPr>
          <p:cNvPr id="271" name="Shape 271"/>
          <p:cNvSpPr txBox="1">
            <a:spLocks noGrp="1"/>
          </p:cNvSpPr>
          <p:nvPr>
            <p:ph type="body" idx="1"/>
          </p:nvPr>
        </p:nvSpPr>
        <p:spPr>
          <a:xfrm>
            <a:off x="457200" y="1200150"/>
            <a:ext cx="8229600" cy="3725699"/>
          </a:xfrm>
          <a:prstGeom prst="rect">
            <a:avLst/>
          </a:prstGeom>
        </p:spPr>
        <p:txBody>
          <a:bodyPr lIns="91425" tIns="91425" rIns="91425" bIns="91425" anchor="t" anchorCtr="0">
            <a:noAutofit/>
          </a:bodyPr>
          <a:lstStyle/>
          <a:p>
            <a:pPr marL="571500" lvl="0" indent="-342900" rtl="0">
              <a:spcBef>
                <a:spcPts val="0"/>
              </a:spcBef>
              <a:buFont typeface="Arial"/>
              <a:buChar char="•"/>
            </a:pPr>
            <a:r>
              <a:rPr lang="en" dirty="0"/>
              <a:t>It only needs to know whether a URL loaded.</a:t>
            </a:r>
          </a:p>
          <a:p>
            <a:pPr marL="571500" lvl="0" indent="-342900" rtl="0">
              <a:spcBef>
                <a:spcPts val="0"/>
              </a:spcBef>
              <a:buFont typeface="Arial"/>
              <a:buChar char="•"/>
            </a:pPr>
            <a:r>
              <a:rPr lang="en" dirty="0"/>
              <a:t>Restrictions on resource embedding are looser</a:t>
            </a:r>
            <a:r>
              <a:rPr lang="en" dirty="0" smtClean="0"/>
              <a:t>.</a:t>
            </a:r>
            <a:endParaRPr dirty="0"/>
          </a:p>
          <a:p>
            <a:pPr marL="342900" lvl="0" indent="-342900" rtl="0">
              <a:spcBef>
                <a:spcPts val="0"/>
              </a:spcBef>
              <a:buFont typeface="Arial"/>
              <a:buChar char="•"/>
            </a:pPr>
            <a:r>
              <a:rPr lang="en" dirty="0"/>
              <a:t>Examples:</a:t>
            </a:r>
          </a:p>
          <a:p>
            <a:pPr marL="571500" lvl="0" indent="-342900" rtl="0">
              <a:spcBef>
                <a:spcPts val="0"/>
              </a:spcBef>
              <a:buFont typeface="Arial"/>
              <a:buChar char="•"/>
            </a:pPr>
            <a:r>
              <a:rPr lang="en" dirty="0"/>
              <a:t>Images with </a:t>
            </a:r>
            <a:r>
              <a:rPr lang="en" dirty="0">
                <a:latin typeface="Consolas"/>
                <a:ea typeface="Consolas"/>
                <a:cs typeface="Consolas"/>
                <a:sym typeface="Consolas"/>
              </a:rPr>
              <a:t>&lt;img&gt;</a:t>
            </a:r>
          </a:p>
          <a:p>
            <a:pPr marL="571500" lvl="0" indent="-342900" rtl="0">
              <a:spcBef>
                <a:spcPts val="0"/>
              </a:spcBef>
              <a:buFont typeface="Arial"/>
              <a:buChar char="•"/>
            </a:pPr>
            <a:r>
              <a:rPr lang="en" dirty="0"/>
              <a:t>Style sheets with </a:t>
            </a:r>
            <a:r>
              <a:rPr lang="en" dirty="0">
                <a:latin typeface="Consolas"/>
                <a:ea typeface="Consolas"/>
                <a:cs typeface="Consolas"/>
                <a:sym typeface="Consolas"/>
              </a:rPr>
              <a:t>&lt;style&gt;</a:t>
            </a:r>
          </a:p>
          <a:p>
            <a:pPr marL="571500" lvl="0" indent="-342900" rtl="0">
              <a:spcBef>
                <a:spcPts val="0"/>
              </a:spcBef>
              <a:buFont typeface="Arial"/>
              <a:buChar char="•"/>
            </a:pPr>
            <a:r>
              <a:rPr lang="en" dirty="0"/>
              <a:t>Arbitrary content with </a:t>
            </a:r>
            <a:r>
              <a:rPr lang="en" dirty="0">
                <a:latin typeface="Consolas"/>
                <a:ea typeface="Consolas"/>
                <a:cs typeface="Consolas"/>
                <a:sym typeface="Consolas"/>
              </a:rPr>
              <a:t>&lt;iframe&gt;</a:t>
            </a:r>
          </a:p>
        </p:txBody>
      </p:sp>
      <p:sp>
        <p:nvSpPr>
          <p:cNvPr id="272" name="Shape 272"/>
          <p:cNvSpPr txBox="1">
            <a:spLocks noGrp="1"/>
          </p:cNvSpPr>
          <p:nvPr>
            <p:ph type="sldNum" idx="12"/>
          </p:nvPr>
        </p:nvSpPr>
        <p:spPr>
          <a:xfrm>
            <a:off x="8556791" y="4749850"/>
            <a:ext cx="548699" cy="393600"/>
          </a:xfrm>
          <a:prstGeom prst="rect">
            <a:avLst/>
          </a:prstGeom>
        </p:spPr>
        <p:txBody>
          <a:bodyPr lIns="91425" tIns="91425" rIns="91425" bIns="91425" anchor="ctr" anchorCtr="0">
            <a:noAutofit/>
          </a:bodyPr>
          <a:lstStyle/>
          <a:p>
            <a:pPr>
              <a:spcBef>
                <a:spcPts val="0"/>
              </a:spcBef>
              <a:buNone/>
            </a:pPr>
            <a:fld id="{00000000-1234-1234-1234-123412341234}" type="slidenum">
              <a:rPr lang="en"/>
              <a:t>22</a:t>
            </a:fld>
            <a:endParaRPr lang="en"/>
          </a:p>
        </p:txBody>
      </p:sp>
    </p:spTree>
    <p:extLst>
      <p:ext uri="{BB962C8B-B14F-4D97-AF65-F5344CB8AC3E}">
        <p14:creationId xmlns:p14="http://schemas.microsoft.com/office/powerpoint/2010/main" val="2717880623"/>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grpSp>
        <p:nvGrpSpPr>
          <p:cNvPr id="277" name="Shape 277"/>
          <p:cNvGrpSpPr/>
          <p:nvPr/>
        </p:nvGrpSpPr>
        <p:grpSpPr>
          <a:xfrm>
            <a:off x="227550" y="213750"/>
            <a:ext cx="7939425" cy="4934550"/>
            <a:chOff x="227550" y="213750"/>
            <a:chExt cx="7939425" cy="4934550"/>
          </a:xfrm>
        </p:grpSpPr>
        <p:sp>
          <p:nvSpPr>
            <p:cNvPr id="278" name="Shape 278"/>
            <p:cNvSpPr/>
            <p:nvPr/>
          </p:nvSpPr>
          <p:spPr>
            <a:xfrm>
              <a:off x="2368074" y="1245051"/>
              <a:ext cx="3591216" cy="2751084"/>
            </a:xfrm>
            <a:prstGeom prst="cloud">
              <a:avLst/>
            </a:prstGeom>
            <a:solidFill>
              <a:srgbClr val="EFEFEF"/>
            </a:solidFill>
            <a:ln w="12700" cap="flat" cmpd="sng">
              <a:solidFill>
                <a:schemeClr val="accent3"/>
              </a:solidFill>
              <a:prstDash val="solid"/>
              <a:miter/>
              <a:headEnd type="none" w="med" len="med"/>
              <a:tailEnd type="none" w="med" len="med"/>
            </a:ln>
          </p:spPr>
          <p:txBody>
            <a:bodyPr lIns="68575" tIns="34275" rIns="68575" bIns="34275" anchor="ctr" anchorCtr="0">
              <a:noAutofit/>
            </a:bodyPr>
            <a:lstStyle/>
            <a:p>
              <a:pPr marL="0" marR="0" lvl="0" indent="0" algn="ctr" rtl="0">
                <a:spcBef>
                  <a:spcPts val="0"/>
                </a:spcBef>
                <a:buNone/>
              </a:pPr>
              <a:endParaRPr sz="1400" b="0" i="0" u="none" strike="noStrike" cap="none" baseline="0">
                <a:solidFill>
                  <a:schemeClr val="dk1"/>
                </a:solidFill>
                <a:latin typeface="Calibri"/>
                <a:ea typeface="Calibri"/>
                <a:cs typeface="Calibri"/>
                <a:sym typeface="Calibri"/>
              </a:endParaRPr>
            </a:p>
          </p:txBody>
        </p:sp>
        <p:grpSp>
          <p:nvGrpSpPr>
            <p:cNvPr id="279" name="Shape 279"/>
            <p:cNvGrpSpPr/>
            <p:nvPr/>
          </p:nvGrpSpPr>
          <p:grpSpPr>
            <a:xfrm>
              <a:off x="5673000" y="918225"/>
              <a:ext cx="2008499" cy="1715850"/>
              <a:chOff x="5673000" y="1299225"/>
              <a:chExt cx="2008499" cy="1715850"/>
            </a:xfrm>
          </p:grpSpPr>
          <p:pic>
            <p:nvPicPr>
              <p:cNvPr id="280" name="Shape 280"/>
              <p:cNvPicPr preferRelativeResize="0"/>
              <p:nvPr/>
            </p:nvPicPr>
            <p:blipFill>
              <a:blip r:embed="rId3">
                <a:alphaModFix/>
              </a:blip>
              <a:stretch>
                <a:fillRect/>
              </a:stretch>
            </p:blipFill>
            <p:spPr>
              <a:xfrm>
                <a:off x="6331350" y="1299225"/>
                <a:ext cx="691799" cy="890740"/>
              </a:xfrm>
              <a:prstGeom prst="rect">
                <a:avLst/>
              </a:prstGeom>
              <a:noFill/>
              <a:ln>
                <a:noFill/>
              </a:ln>
            </p:spPr>
          </p:pic>
          <p:sp>
            <p:nvSpPr>
              <p:cNvPr id="281" name="Shape 281"/>
              <p:cNvSpPr txBox="1"/>
              <p:nvPr/>
            </p:nvSpPr>
            <p:spPr>
              <a:xfrm>
                <a:off x="5673000" y="2157675"/>
                <a:ext cx="2008499" cy="857400"/>
              </a:xfrm>
              <a:prstGeom prst="rect">
                <a:avLst/>
              </a:prstGeom>
              <a:noFill/>
              <a:ln>
                <a:noFill/>
              </a:ln>
            </p:spPr>
            <p:txBody>
              <a:bodyPr lIns="91425" tIns="91425" rIns="91425" bIns="91425" anchor="t" anchorCtr="0">
                <a:noAutofit/>
              </a:bodyPr>
              <a:lstStyle/>
              <a:p>
                <a:pPr lvl="0" algn="ctr" rtl="0">
                  <a:spcBef>
                    <a:spcPts val="0"/>
                  </a:spcBef>
                  <a:buNone/>
                </a:pPr>
                <a:r>
                  <a:rPr lang="en" sz="2400">
                    <a:latin typeface="Calibri"/>
                    <a:ea typeface="Calibri"/>
                    <a:cs typeface="Calibri"/>
                    <a:sym typeface="Calibri"/>
                  </a:rPr>
                  <a:t>DNS</a:t>
                </a:r>
              </a:p>
              <a:p>
                <a:pPr lvl="0" algn="ctr" rtl="0">
                  <a:spcBef>
                    <a:spcPts val="0"/>
                  </a:spcBef>
                  <a:buNone/>
                </a:pPr>
                <a:r>
                  <a:rPr lang="en" sz="2400">
                    <a:latin typeface="Calibri"/>
                    <a:ea typeface="Calibri"/>
                    <a:cs typeface="Calibri"/>
                    <a:sym typeface="Calibri"/>
                  </a:rPr>
                  <a:t>resolver</a:t>
                </a:r>
              </a:p>
            </p:txBody>
          </p:sp>
        </p:grpSp>
        <p:grpSp>
          <p:nvGrpSpPr>
            <p:cNvPr id="282" name="Shape 282"/>
            <p:cNvGrpSpPr/>
            <p:nvPr/>
          </p:nvGrpSpPr>
          <p:grpSpPr>
            <a:xfrm>
              <a:off x="5551925" y="3463924"/>
              <a:ext cx="2008499" cy="1684375"/>
              <a:chOff x="5551925" y="3527299"/>
              <a:chExt cx="2008499" cy="1684375"/>
            </a:xfrm>
          </p:grpSpPr>
          <p:pic>
            <p:nvPicPr>
              <p:cNvPr id="283" name="Shape 283"/>
              <p:cNvPicPr preferRelativeResize="0"/>
              <p:nvPr/>
            </p:nvPicPr>
            <p:blipFill rotWithShape="1">
              <a:blip r:embed="rId4">
                <a:alphaModFix/>
              </a:blip>
              <a:srcRect/>
              <a:stretch/>
            </p:blipFill>
            <p:spPr>
              <a:xfrm>
                <a:off x="6177875" y="3527299"/>
                <a:ext cx="756600" cy="907799"/>
              </a:xfrm>
              <a:prstGeom prst="rect">
                <a:avLst/>
              </a:prstGeom>
              <a:noFill/>
              <a:ln>
                <a:noFill/>
              </a:ln>
            </p:spPr>
          </p:pic>
          <p:sp>
            <p:nvSpPr>
              <p:cNvPr id="284" name="Shape 284"/>
              <p:cNvSpPr txBox="1"/>
              <p:nvPr/>
            </p:nvSpPr>
            <p:spPr>
              <a:xfrm>
                <a:off x="5551925" y="4354275"/>
                <a:ext cx="2008499" cy="857400"/>
              </a:xfrm>
              <a:prstGeom prst="rect">
                <a:avLst/>
              </a:prstGeom>
              <a:noFill/>
              <a:ln>
                <a:noFill/>
              </a:ln>
            </p:spPr>
            <p:txBody>
              <a:bodyPr lIns="91425" tIns="91425" rIns="91425" bIns="91425" anchor="t" anchorCtr="0">
                <a:noAutofit/>
              </a:bodyPr>
              <a:lstStyle/>
              <a:p>
                <a:pPr lvl="0" algn="ctr" rtl="0">
                  <a:spcBef>
                    <a:spcPts val="0"/>
                  </a:spcBef>
                  <a:buNone/>
                </a:pPr>
                <a:r>
                  <a:rPr lang="en" sz="2400">
                    <a:latin typeface="Calibri"/>
                    <a:ea typeface="Calibri"/>
                    <a:cs typeface="Calibri"/>
                    <a:sym typeface="Calibri"/>
                  </a:rPr>
                  <a:t>twitter.com</a:t>
                </a:r>
              </a:p>
              <a:p>
                <a:pPr lvl="0" algn="ctr" rtl="0">
                  <a:spcBef>
                    <a:spcPts val="0"/>
                  </a:spcBef>
                  <a:buNone/>
                </a:pPr>
                <a:r>
                  <a:rPr lang="en" sz="2400">
                    <a:latin typeface="Calibri"/>
                    <a:ea typeface="Calibri"/>
                    <a:cs typeface="Calibri"/>
                    <a:sym typeface="Calibri"/>
                  </a:rPr>
                  <a:t>Web server</a:t>
                </a:r>
              </a:p>
            </p:txBody>
          </p:sp>
        </p:grpSp>
        <p:grpSp>
          <p:nvGrpSpPr>
            <p:cNvPr id="285" name="Shape 285"/>
            <p:cNvGrpSpPr/>
            <p:nvPr/>
          </p:nvGrpSpPr>
          <p:grpSpPr>
            <a:xfrm>
              <a:off x="227550" y="1958523"/>
              <a:ext cx="2008499" cy="1310096"/>
              <a:chOff x="401200" y="2232385"/>
              <a:chExt cx="2008499" cy="1310096"/>
            </a:xfrm>
          </p:grpSpPr>
          <p:pic>
            <p:nvPicPr>
              <p:cNvPr id="286" name="Shape 286"/>
              <p:cNvPicPr preferRelativeResize="0"/>
              <p:nvPr/>
            </p:nvPicPr>
            <p:blipFill rotWithShape="1">
              <a:blip r:embed="rId5">
                <a:alphaModFix/>
              </a:blip>
              <a:srcRect/>
              <a:stretch/>
            </p:blipFill>
            <p:spPr>
              <a:xfrm>
                <a:off x="1059553" y="2232385"/>
                <a:ext cx="691799" cy="860700"/>
              </a:xfrm>
              <a:prstGeom prst="rect">
                <a:avLst/>
              </a:prstGeom>
              <a:noFill/>
              <a:ln>
                <a:noFill/>
              </a:ln>
            </p:spPr>
          </p:pic>
          <p:sp>
            <p:nvSpPr>
              <p:cNvPr id="287" name="Shape 287"/>
              <p:cNvSpPr txBox="1"/>
              <p:nvPr/>
            </p:nvSpPr>
            <p:spPr>
              <a:xfrm>
                <a:off x="401200" y="3015081"/>
                <a:ext cx="2008499" cy="527399"/>
              </a:xfrm>
              <a:prstGeom prst="rect">
                <a:avLst/>
              </a:prstGeom>
              <a:noFill/>
              <a:ln>
                <a:noFill/>
              </a:ln>
            </p:spPr>
            <p:txBody>
              <a:bodyPr lIns="91425" tIns="91425" rIns="91425" bIns="91425" anchor="t" anchorCtr="0">
                <a:noAutofit/>
              </a:bodyPr>
              <a:lstStyle/>
              <a:p>
                <a:pPr lvl="0" algn="ctr" rtl="0">
                  <a:spcBef>
                    <a:spcPts val="0"/>
                  </a:spcBef>
                  <a:buNone/>
                </a:pPr>
                <a:r>
                  <a:rPr lang="en" sz="2400">
                    <a:latin typeface="Calibri"/>
                    <a:ea typeface="Calibri"/>
                    <a:cs typeface="Calibri"/>
                    <a:sym typeface="Calibri"/>
                  </a:rPr>
                  <a:t>User</a:t>
                </a:r>
              </a:p>
            </p:txBody>
          </p:sp>
        </p:grpSp>
        <p:grpSp>
          <p:nvGrpSpPr>
            <p:cNvPr id="288" name="Shape 288"/>
            <p:cNvGrpSpPr/>
            <p:nvPr/>
          </p:nvGrpSpPr>
          <p:grpSpPr>
            <a:xfrm>
              <a:off x="1941925" y="843620"/>
              <a:ext cx="4146299" cy="948629"/>
              <a:chOff x="1941925" y="1072220"/>
              <a:chExt cx="4146299" cy="948629"/>
            </a:xfrm>
          </p:grpSpPr>
          <p:cxnSp>
            <p:nvCxnSpPr>
              <p:cNvPr id="289" name="Shape 289"/>
              <p:cNvCxnSpPr/>
              <p:nvPr/>
            </p:nvCxnSpPr>
            <p:spPr>
              <a:xfrm rot="10800000" flipH="1">
                <a:off x="1941925" y="1412149"/>
                <a:ext cx="4146299" cy="608700"/>
              </a:xfrm>
              <a:prstGeom prst="straightConnector1">
                <a:avLst/>
              </a:prstGeom>
              <a:noFill/>
              <a:ln w="38100" cap="flat" cmpd="sng">
                <a:solidFill>
                  <a:srgbClr val="000000"/>
                </a:solidFill>
                <a:prstDash val="solid"/>
                <a:round/>
                <a:headEnd type="none" w="lg" len="lg"/>
                <a:tailEnd type="triangle" w="lg" len="lg"/>
              </a:ln>
            </p:spPr>
          </p:cxnSp>
          <p:sp>
            <p:nvSpPr>
              <p:cNvPr id="290" name="Shape 290"/>
              <p:cNvSpPr txBox="1"/>
              <p:nvPr/>
            </p:nvSpPr>
            <p:spPr>
              <a:xfrm rot="-484347">
                <a:off x="2323234" y="1283093"/>
                <a:ext cx="3035780" cy="459053"/>
              </a:xfrm>
              <a:prstGeom prst="rect">
                <a:avLst/>
              </a:prstGeom>
              <a:noFill/>
              <a:ln>
                <a:noFill/>
              </a:ln>
            </p:spPr>
            <p:txBody>
              <a:bodyPr lIns="91425" tIns="91425" rIns="91425" bIns="91425" anchor="t" anchorCtr="0">
                <a:noAutofit/>
              </a:bodyPr>
              <a:lstStyle/>
              <a:p>
                <a:pPr lvl="0" rtl="0">
                  <a:spcBef>
                    <a:spcPts val="0"/>
                  </a:spcBef>
                  <a:buNone/>
                </a:pPr>
                <a:r>
                  <a:rPr lang="en" sz="2400">
                    <a:latin typeface="Calibri"/>
                    <a:ea typeface="Calibri"/>
                    <a:cs typeface="Calibri"/>
                    <a:sym typeface="Calibri"/>
                  </a:rPr>
                  <a:t>Q: twitter.com?</a:t>
                </a:r>
              </a:p>
            </p:txBody>
          </p:sp>
        </p:grpSp>
        <p:grpSp>
          <p:nvGrpSpPr>
            <p:cNvPr id="291" name="Shape 291"/>
            <p:cNvGrpSpPr/>
            <p:nvPr/>
          </p:nvGrpSpPr>
          <p:grpSpPr>
            <a:xfrm>
              <a:off x="1941925" y="1252418"/>
              <a:ext cx="4146299" cy="965541"/>
              <a:chOff x="1941925" y="1481018"/>
              <a:chExt cx="4146299" cy="965541"/>
            </a:xfrm>
          </p:grpSpPr>
          <p:cxnSp>
            <p:nvCxnSpPr>
              <p:cNvPr id="292" name="Shape 292"/>
              <p:cNvCxnSpPr/>
              <p:nvPr/>
            </p:nvCxnSpPr>
            <p:spPr>
              <a:xfrm flipH="1">
                <a:off x="1941925" y="1837859"/>
                <a:ext cx="4146299" cy="608700"/>
              </a:xfrm>
              <a:prstGeom prst="straightConnector1">
                <a:avLst/>
              </a:prstGeom>
              <a:noFill/>
              <a:ln w="38100" cap="flat" cmpd="sng">
                <a:solidFill>
                  <a:srgbClr val="000000"/>
                </a:solidFill>
                <a:prstDash val="solid"/>
                <a:round/>
                <a:headEnd type="none" w="lg" len="lg"/>
                <a:tailEnd type="triangle" w="lg" len="lg"/>
              </a:ln>
            </p:spPr>
          </p:cxnSp>
          <p:sp>
            <p:nvSpPr>
              <p:cNvPr id="293" name="Shape 293"/>
              <p:cNvSpPr txBox="1"/>
              <p:nvPr/>
            </p:nvSpPr>
            <p:spPr>
              <a:xfrm rot="-484443">
                <a:off x="2778139" y="1670591"/>
                <a:ext cx="2731880" cy="459053"/>
              </a:xfrm>
              <a:prstGeom prst="rect">
                <a:avLst/>
              </a:prstGeom>
              <a:noFill/>
              <a:ln>
                <a:noFill/>
              </a:ln>
            </p:spPr>
            <p:txBody>
              <a:bodyPr lIns="91425" tIns="91425" rIns="91425" bIns="91425" anchor="t" anchorCtr="0">
                <a:noAutofit/>
              </a:bodyPr>
              <a:lstStyle/>
              <a:p>
                <a:pPr lvl="0" rtl="0">
                  <a:spcBef>
                    <a:spcPts val="0"/>
                  </a:spcBef>
                  <a:buNone/>
                </a:pPr>
                <a:r>
                  <a:rPr lang="en" sz="2400">
                    <a:latin typeface="Calibri"/>
                    <a:ea typeface="Calibri"/>
                    <a:cs typeface="Calibri"/>
                    <a:sym typeface="Calibri"/>
                  </a:rPr>
                  <a:t>R: 185.45.5.43</a:t>
                </a:r>
              </a:p>
            </p:txBody>
          </p:sp>
        </p:grpSp>
        <p:grpSp>
          <p:nvGrpSpPr>
            <p:cNvPr id="294" name="Shape 294"/>
            <p:cNvGrpSpPr/>
            <p:nvPr/>
          </p:nvGrpSpPr>
          <p:grpSpPr>
            <a:xfrm>
              <a:off x="2015400" y="2062703"/>
              <a:ext cx="3967800" cy="1083871"/>
              <a:chOff x="2015400" y="2291303"/>
              <a:chExt cx="3967800" cy="1083871"/>
            </a:xfrm>
          </p:grpSpPr>
          <p:cxnSp>
            <p:nvCxnSpPr>
              <p:cNvPr id="295" name="Shape 295"/>
              <p:cNvCxnSpPr/>
              <p:nvPr/>
            </p:nvCxnSpPr>
            <p:spPr>
              <a:xfrm>
                <a:off x="2015400" y="2640175"/>
                <a:ext cx="3967800" cy="735000"/>
              </a:xfrm>
              <a:prstGeom prst="straightConnector1">
                <a:avLst/>
              </a:prstGeom>
              <a:noFill/>
              <a:ln w="38100" cap="flat" cmpd="sng">
                <a:solidFill>
                  <a:srgbClr val="000000"/>
                </a:solidFill>
                <a:prstDash val="solid"/>
                <a:round/>
                <a:headEnd type="none" w="lg" len="lg"/>
                <a:tailEnd type="triangle" w="lg" len="lg"/>
              </a:ln>
            </p:spPr>
          </p:cxnSp>
          <p:sp>
            <p:nvSpPr>
              <p:cNvPr id="296" name="Shape 296"/>
              <p:cNvSpPr txBox="1"/>
              <p:nvPr/>
            </p:nvSpPr>
            <p:spPr>
              <a:xfrm rot="630961">
                <a:off x="2475631" y="2564507"/>
                <a:ext cx="3035992" cy="459192"/>
              </a:xfrm>
              <a:prstGeom prst="rect">
                <a:avLst/>
              </a:prstGeom>
              <a:noFill/>
              <a:ln>
                <a:noFill/>
              </a:ln>
            </p:spPr>
            <p:txBody>
              <a:bodyPr lIns="91425" tIns="91425" rIns="91425" bIns="91425" anchor="t" anchorCtr="0">
                <a:noAutofit/>
              </a:bodyPr>
              <a:lstStyle/>
              <a:p>
                <a:pPr lvl="0" algn="ctr" rtl="0">
                  <a:spcBef>
                    <a:spcPts val="0"/>
                  </a:spcBef>
                  <a:buNone/>
                </a:pPr>
                <a:r>
                  <a:rPr lang="en" sz="2400">
                    <a:latin typeface="Calibri"/>
                    <a:ea typeface="Calibri"/>
                    <a:cs typeface="Calibri"/>
                    <a:sym typeface="Calibri"/>
                  </a:rPr>
                  <a:t>TCP SYN</a:t>
                </a:r>
              </a:p>
            </p:txBody>
          </p:sp>
        </p:grpSp>
        <p:grpSp>
          <p:nvGrpSpPr>
            <p:cNvPr id="297" name="Shape 297"/>
            <p:cNvGrpSpPr/>
            <p:nvPr/>
          </p:nvGrpSpPr>
          <p:grpSpPr>
            <a:xfrm>
              <a:off x="2031174" y="2426991"/>
              <a:ext cx="3967800" cy="1095149"/>
              <a:chOff x="2031174" y="2655591"/>
              <a:chExt cx="3967800" cy="1095149"/>
            </a:xfrm>
          </p:grpSpPr>
          <p:cxnSp>
            <p:nvCxnSpPr>
              <p:cNvPr id="298" name="Shape 298"/>
              <p:cNvCxnSpPr/>
              <p:nvPr/>
            </p:nvCxnSpPr>
            <p:spPr>
              <a:xfrm rot="10800000">
                <a:off x="2031174" y="3015740"/>
                <a:ext cx="3967800" cy="735000"/>
              </a:xfrm>
              <a:prstGeom prst="straightConnector1">
                <a:avLst/>
              </a:prstGeom>
              <a:noFill/>
              <a:ln w="38100" cap="flat" cmpd="sng">
                <a:solidFill>
                  <a:srgbClr val="000000"/>
                </a:solidFill>
                <a:prstDash val="solid"/>
                <a:round/>
                <a:headEnd type="none" w="lg" len="lg"/>
                <a:tailEnd type="triangle" w="lg" len="lg"/>
              </a:ln>
            </p:spPr>
          </p:cxnSp>
          <p:sp>
            <p:nvSpPr>
              <p:cNvPr id="299" name="Shape 299"/>
              <p:cNvSpPr txBox="1"/>
              <p:nvPr/>
            </p:nvSpPr>
            <p:spPr>
              <a:xfrm rot="630961">
                <a:off x="2413056" y="2928795"/>
                <a:ext cx="3035992" cy="459192"/>
              </a:xfrm>
              <a:prstGeom prst="rect">
                <a:avLst/>
              </a:prstGeom>
              <a:noFill/>
              <a:ln>
                <a:noFill/>
              </a:ln>
            </p:spPr>
            <p:txBody>
              <a:bodyPr lIns="91425" tIns="91425" rIns="91425" bIns="91425" anchor="t" anchorCtr="0">
                <a:noAutofit/>
              </a:bodyPr>
              <a:lstStyle/>
              <a:p>
                <a:pPr lvl="0" algn="ctr" rtl="0">
                  <a:spcBef>
                    <a:spcPts val="0"/>
                  </a:spcBef>
                  <a:buNone/>
                </a:pPr>
                <a:r>
                  <a:rPr lang="en" sz="2400">
                    <a:latin typeface="Calibri"/>
                    <a:ea typeface="Calibri"/>
                    <a:cs typeface="Calibri"/>
                    <a:sym typeface="Calibri"/>
                  </a:rPr>
                  <a:t>TCP SYN-ACK</a:t>
                </a:r>
              </a:p>
            </p:txBody>
          </p:sp>
        </p:grpSp>
        <p:grpSp>
          <p:nvGrpSpPr>
            <p:cNvPr id="300" name="Shape 300"/>
            <p:cNvGrpSpPr/>
            <p:nvPr/>
          </p:nvGrpSpPr>
          <p:grpSpPr>
            <a:xfrm>
              <a:off x="2015400" y="2900903"/>
              <a:ext cx="3967800" cy="1083871"/>
              <a:chOff x="2015400" y="3129503"/>
              <a:chExt cx="3967800" cy="1083871"/>
            </a:xfrm>
          </p:grpSpPr>
          <p:cxnSp>
            <p:nvCxnSpPr>
              <p:cNvPr id="301" name="Shape 301"/>
              <p:cNvCxnSpPr/>
              <p:nvPr/>
            </p:nvCxnSpPr>
            <p:spPr>
              <a:xfrm>
                <a:off x="2015400" y="3478375"/>
                <a:ext cx="3967800" cy="735000"/>
              </a:xfrm>
              <a:prstGeom prst="straightConnector1">
                <a:avLst/>
              </a:prstGeom>
              <a:noFill/>
              <a:ln w="38100" cap="flat" cmpd="sng">
                <a:solidFill>
                  <a:srgbClr val="000000"/>
                </a:solidFill>
                <a:prstDash val="solid"/>
                <a:round/>
                <a:headEnd type="none" w="lg" len="lg"/>
                <a:tailEnd type="triangle" w="lg" len="lg"/>
              </a:ln>
            </p:spPr>
          </p:cxnSp>
          <p:sp>
            <p:nvSpPr>
              <p:cNvPr id="302" name="Shape 302"/>
              <p:cNvSpPr txBox="1"/>
              <p:nvPr/>
            </p:nvSpPr>
            <p:spPr>
              <a:xfrm rot="630961">
                <a:off x="2475631" y="3402707"/>
                <a:ext cx="3035992" cy="459192"/>
              </a:xfrm>
              <a:prstGeom prst="rect">
                <a:avLst/>
              </a:prstGeom>
              <a:noFill/>
              <a:ln>
                <a:noFill/>
              </a:ln>
            </p:spPr>
            <p:txBody>
              <a:bodyPr lIns="91425" tIns="91425" rIns="91425" bIns="91425" anchor="t" anchorCtr="0">
                <a:noAutofit/>
              </a:bodyPr>
              <a:lstStyle/>
              <a:p>
                <a:pPr lvl="0" algn="ctr" rtl="0">
                  <a:spcBef>
                    <a:spcPts val="0"/>
                  </a:spcBef>
                  <a:buNone/>
                </a:pPr>
                <a:r>
                  <a:rPr lang="en" sz="2400">
                    <a:latin typeface="Calibri"/>
                    <a:ea typeface="Calibri"/>
                    <a:cs typeface="Calibri"/>
                    <a:sym typeface="Calibri"/>
                  </a:rPr>
                  <a:t>HTTP GET /</a:t>
                </a:r>
              </a:p>
            </p:txBody>
          </p:sp>
        </p:grpSp>
        <p:grpSp>
          <p:nvGrpSpPr>
            <p:cNvPr id="303" name="Shape 303"/>
            <p:cNvGrpSpPr/>
            <p:nvPr/>
          </p:nvGrpSpPr>
          <p:grpSpPr>
            <a:xfrm>
              <a:off x="2031174" y="3265191"/>
              <a:ext cx="3967800" cy="1095149"/>
              <a:chOff x="2031174" y="3493791"/>
              <a:chExt cx="3967800" cy="1095149"/>
            </a:xfrm>
          </p:grpSpPr>
          <p:cxnSp>
            <p:nvCxnSpPr>
              <p:cNvPr id="304" name="Shape 304"/>
              <p:cNvCxnSpPr/>
              <p:nvPr/>
            </p:nvCxnSpPr>
            <p:spPr>
              <a:xfrm rot="10800000">
                <a:off x="2031174" y="3853940"/>
                <a:ext cx="3967800" cy="735000"/>
              </a:xfrm>
              <a:prstGeom prst="straightConnector1">
                <a:avLst/>
              </a:prstGeom>
              <a:noFill/>
              <a:ln w="38100" cap="flat" cmpd="sng">
                <a:solidFill>
                  <a:srgbClr val="000000"/>
                </a:solidFill>
                <a:prstDash val="solid"/>
                <a:round/>
                <a:headEnd type="none" w="lg" len="lg"/>
                <a:tailEnd type="triangle" w="lg" len="lg"/>
              </a:ln>
            </p:spPr>
          </p:cxnSp>
          <p:sp>
            <p:nvSpPr>
              <p:cNvPr id="305" name="Shape 305"/>
              <p:cNvSpPr txBox="1"/>
              <p:nvPr/>
            </p:nvSpPr>
            <p:spPr>
              <a:xfrm rot="630961">
                <a:off x="2413056" y="3766995"/>
                <a:ext cx="3035992" cy="459192"/>
              </a:xfrm>
              <a:prstGeom prst="rect">
                <a:avLst/>
              </a:prstGeom>
              <a:noFill/>
              <a:ln>
                <a:noFill/>
              </a:ln>
            </p:spPr>
            <p:txBody>
              <a:bodyPr lIns="91425" tIns="91425" rIns="91425" bIns="91425" anchor="t" anchorCtr="0">
                <a:noAutofit/>
              </a:bodyPr>
              <a:lstStyle/>
              <a:p>
                <a:pPr lvl="0" algn="ctr" rtl="0">
                  <a:spcBef>
                    <a:spcPts val="0"/>
                  </a:spcBef>
                  <a:buNone/>
                </a:pPr>
                <a:r>
                  <a:rPr lang="en" sz="2400">
                    <a:latin typeface="Calibri"/>
                    <a:ea typeface="Calibri"/>
                    <a:cs typeface="Calibri"/>
                    <a:sym typeface="Calibri"/>
                  </a:rPr>
                  <a:t>HTTP 200 OK</a:t>
                </a:r>
              </a:p>
            </p:txBody>
          </p:sp>
        </p:grpSp>
        <p:grpSp>
          <p:nvGrpSpPr>
            <p:cNvPr id="306" name="Shape 306"/>
            <p:cNvGrpSpPr/>
            <p:nvPr/>
          </p:nvGrpSpPr>
          <p:grpSpPr>
            <a:xfrm>
              <a:off x="626600" y="477900"/>
              <a:ext cx="7540375" cy="4665675"/>
              <a:chOff x="626600" y="477900"/>
              <a:chExt cx="7540375" cy="4665675"/>
            </a:xfrm>
          </p:grpSpPr>
          <p:sp>
            <p:nvSpPr>
              <p:cNvPr id="307" name="Shape 307"/>
              <p:cNvSpPr/>
              <p:nvPr/>
            </p:nvSpPr>
            <p:spPr>
              <a:xfrm>
                <a:off x="626600" y="987675"/>
                <a:ext cx="7054799" cy="4155900"/>
              </a:xfrm>
              <a:prstGeom prst="rect">
                <a:avLst/>
              </a:prstGeom>
              <a:solidFill>
                <a:srgbClr val="FFFFFF">
                  <a:alpha val="80770"/>
                </a:srgbClr>
              </a:solidFill>
              <a:ln>
                <a:noFill/>
              </a:ln>
            </p:spPr>
            <p:txBody>
              <a:bodyPr lIns="91425" tIns="91425" rIns="91425" bIns="91425" anchor="ctr" anchorCtr="0">
                <a:noAutofit/>
              </a:bodyPr>
              <a:lstStyle/>
              <a:p>
                <a:pPr>
                  <a:spcBef>
                    <a:spcPts val="0"/>
                  </a:spcBef>
                  <a:buNone/>
                </a:pPr>
                <a:endParaRPr/>
              </a:p>
            </p:txBody>
          </p:sp>
          <p:sp>
            <p:nvSpPr>
              <p:cNvPr id="308" name="Shape 308"/>
              <p:cNvSpPr/>
              <p:nvPr/>
            </p:nvSpPr>
            <p:spPr>
              <a:xfrm>
                <a:off x="5034675" y="477900"/>
                <a:ext cx="3132300" cy="509700"/>
              </a:xfrm>
              <a:prstGeom prst="rect">
                <a:avLst/>
              </a:prstGeom>
              <a:solidFill>
                <a:srgbClr val="FFFFFF">
                  <a:alpha val="80770"/>
                </a:srgbClr>
              </a:solidFill>
              <a:ln>
                <a:noFill/>
              </a:ln>
            </p:spPr>
            <p:txBody>
              <a:bodyPr lIns="91425" tIns="91425" rIns="91425" bIns="91425" anchor="ctr" anchorCtr="0">
                <a:noAutofit/>
              </a:bodyPr>
              <a:lstStyle/>
              <a:p>
                <a:pPr>
                  <a:spcBef>
                    <a:spcPts val="0"/>
                  </a:spcBef>
                  <a:buNone/>
                </a:pPr>
                <a:endParaRPr/>
              </a:p>
            </p:txBody>
          </p:sp>
        </p:grpSp>
        <p:sp>
          <p:nvSpPr>
            <p:cNvPr id="309" name="Shape 309"/>
            <p:cNvSpPr/>
            <p:nvPr/>
          </p:nvSpPr>
          <p:spPr>
            <a:xfrm>
              <a:off x="4958475" y="753375"/>
              <a:ext cx="2879999" cy="1264499"/>
            </a:xfrm>
            <a:prstGeom prst="roundRect">
              <a:avLst>
                <a:gd name="adj" fmla="val 16667"/>
              </a:avLst>
            </a:prstGeom>
            <a:solidFill>
              <a:srgbClr val="CFE2F3"/>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marL="457200" lvl="0" indent="-381000" rtl="0">
                <a:spcBef>
                  <a:spcPts val="0"/>
                </a:spcBef>
                <a:buSzPct val="100000"/>
                <a:buFont typeface="Calibri"/>
                <a:buChar char="-"/>
              </a:pPr>
              <a:r>
                <a:rPr lang="en" sz="2400">
                  <a:latin typeface="Calibri"/>
                  <a:ea typeface="Calibri"/>
                  <a:cs typeface="Calibri"/>
                  <a:sym typeface="Calibri"/>
                </a:rPr>
                <a:t>NXDOMAIN</a:t>
              </a:r>
            </a:p>
            <a:p>
              <a:pPr marL="457200" lvl="0" indent="-381000" rtl="0">
                <a:spcBef>
                  <a:spcPts val="0"/>
                </a:spcBef>
                <a:buSzPct val="100000"/>
                <a:buFont typeface="Calibri"/>
                <a:buChar char="-"/>
              </a:pPr>
              <a:r>
                <a:rPr lang="en" sz="2400">
                  <a:latin typeface="Calibri"/>
                  <a:ea typeface="Calibri"/>
                  <a:cs typeface="Calibri"/>
                  <a:sym typeface="Calibri"/>
                </a:rPr>
                <a:t>Drop request</a:t>
              </a:r>
            </a:p>
            <a:p>
              <a:pPr marL="457200" lvl="0" indent="-381000" rtl="0">
                <a:spcBef>
                  <a:spcPts val="0"/>
                </a:spcBef>
                <a:buSzPct val="100000"/>
                <a:buFont typeface="Calibri"/>
                <a:buChar char="-"/>
              </a:pPr>
              <a:r>
                <a:rPr lang="en" sz="2400">
                  <a:latin typeface="Calibri"/>
                  <a:ea typeface="Calibri"/>
                  <a:cs typeface="Calibri"/>
                  <a:sym typeface="Calibri"/>
                </a:rPr>
                <a:t>Inject response</a:t>
              </a:r>
            </a:p>
          </p:txBody>
        </p:sp>
        <p:sp>
          <p:nvSpPr>
            <p:cNvPr id="310" name="Shape 310"/>
            <p:cNvSpPr/>
            <p:nvPr/>
          </p:nvSpPr>
          <p:spPr>
            <a:xfrm>
              <a:off x="3321125" y="3807400"/>
              <a:ext cx="2215199" cy="1185900"/>
            </a:xfrm>
            <a:prstGeom prst="roundRect">
              <a:avLst>
                <a:gd name="adj" fmla="val 16667"/>
              </a:avLst>
            </a:prstGeom>
            <a:solidFill>
              <a:srgbClr val="CFE2F3"/>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marL="457200" lvl="0" indent="-381000" rtl="0">
                <a:spcBef>
                  <a:spcPts val="0"/>
                </a:spcBef>
                <a:buSzPct val="100000"/>
                <a:buFont typeface="Calibri"/>
                <a:buChar char="-"/>
              </a:pPr>
              <a:r>
                <a:rPr lang="en" sz="2400">
                  <a:latin typeface="Calibri"/>
                  <a:ea typeface="Calibri"/>
                  <a:cs typeface="Calibri"/>
                  <a:sym typeface="Calibri"/>
                </a:rPr>
                <a:t>Send RST</a:t>
              </a:r>
            </a:p>
            <a:p>
              <a:pPr marL="457200" lvl="0" indent="-381000" rtl="0">
                <a:spcBef>
                  <a:spcPts val="0"/>
                </a:spcBef>
                <a:buSzPct val="100000"/>
                <a:buFont typeface="Calibri"/>
                <a:buChar char="-"/>
              </a:pPr>
              <a:r>
                <a:rPr lang="en" sz="2400">
                  <a:latin typeface="Calibri"/>
                  <a:ea typeface="Calibri"/>
                  <a:cs typeface="Calibri"/>
                  <a:sym typeface="Calibri"/>
                </a:rPr>
                <a:t>Drop GET</a:t>
              </a:r>
            </a:p>
            <a:p>
              <a:pPr marL="457200" lvl="0" indent="-381000" rtl="0">
                <a:spcBef>
                  <a:spcPts val="0"/>
                </a:spcBef>
                <a:buSzPct val="100000"/>
                <a:buFont typeface="Calibri"/>
                <a:buChar char="-"/>
              </a:pPr>
              <a:r>
                <a:rPr lang="en" sz="2400">
                  <a:latin typeface="Calibri"/>
                  <a:ea typeface="Calibri"/>
                  <a:cs typeface="Calibri"/>
                  <a:sym typeface="Calibri"/>
                </a:rPr>
                <a:t>HTTP 302</a:t>
              </a:r>
            </a:p>
          </p:txBody>
        </p:sp>
        <p:sp>
          <p:nvSpPr>
            <p:cNvPr id="311" name="Shape 311"/>
            <p:cNvSpPr/>
            <p:nvPr/>
          </p:nvSpPr>
          <p:spPr>
            <a:xfrm>
              <a:off x="5034675" y="2697450"/>
              <a:ext cx="2154300" cy="824699"/>
            </a:xfrm>
            <a:prstGeom prst="roundRect">
              <a:avLst>
                <a:gd name="adj" fmla="val 16667"/>
              </a:avLst>
            </a:prstGeom>
            <a:solidFill>
              <a:srgbClr val="CFE2F3"/>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marL="457200" lvl="0" indent="-381000" rtl="0">
                <a:spcBef>
                  <a:spcPts val="0"/>
                </a:spcBef>
                <a:buSzPct val="100000"/>
                <a:buFont typeface="Calibri"/>
                <a:buChar char="-"/>
              </a:pPr>
              <a:r>
                <a:rPr lang="en" sz="2400">
                  <a:solidFill>
                    <a:schemeClr val="dk1"/>
                  </a:solidFill>
                  <a:latin typeface="Calibri"/>
                  <a:ea typeface="Calibri"/>
                  <a:cs typeface="Calibri"/>
                  <a:sym typeface="Calibri"/>
                </a:rPr>
                <a:t>Send RST</a:t>
              </a:r>
            </a:p>
            <a:p>
              <a:pPr marL="457200" lvl="0" indent="-381000" rtl="0">
                <a:spcBef>
                  <a:spcPts val="0"/>
                </a:spcBef>
                <a:buSzPct val="100000"/>
                <a:buFont typeface="Calibri"/>
                <a:buChar char="-"/>
              </a:pPr>
              <a:r>
                <a:rPr lang="en" sz="2400">
                  <a:latin typeface="Calibri"/>
                  <a:ea typeface="Calibri"/>
                  <a:cs typeface="Calibri"/>
                  <a:sym typeface="Calibri"/>
                </a:rPr>
                <a:t>Drop SYN</a:t>
              </a:r>
            </a:p>
          </p:txBody>
        </p:sp>
        <p:sp>
          <p:nvSpPr>
            <p:cNvPr id="312" name="Shape 312"/>
            <p:cNvSpPr txBox="1"/>
            <p:nvPr/>
          </p:nvSpPr>
          <p:spPr>
            <a:xfrm>
              <a:off x="4958475" y="213750"/>
              <a:ext cx="2879999" cy="488700"/>
            </a:xfrm>
            <a:prstGeom prst="rect">
              <a:avLst/>
            </a:prstGeom>
            <a:noFill/>
            <a:ln>
              <a:noFill/>
            </a:ln>
          </p:spPr>
          <p:txBody>
            <a:bodyPr lIns="91425" tIns="91425" rIns="91425" bIns="91425" anchor="t" anchorCtr="0">
              <a:noAutofit/>
            </a:bodyPr>
            <a:lstStyle/>
            <a:p>
              <a:pPr lvl="0" algn="ctr" rtl="0">
                <a:spcBef>
                  <a:spcPts val="0"/>
                </a:spcBef>
                <a:buNone/>
              </a:pPr>
              <a:r>
                <a:rPr lang="en" sz="3000">
                  <a:latin typeface="Calibri"/>
                  <a:ea typeface="Calibri"/>
                  <a:cs typeface="Calibri"/>
                  <a:sym typeface="Calibri"/>
                </a:rPr>
                <a:t>Domains</a:t>
              </a:r>
            </a:p>
          </p:txBody>
        </p:sp>
        <p:sp>
          <p:nvSpPr>
            <p:cNvPr id="313" name="Shape 313"/>
            <p:cNvSpPr txBox="1"/>
            <p:nvPr/>
          </p:nvSpPr>
          <p:spPr>
            <a:xfrm>
              <a:off x="5034675" y="2157650"/>
              <a:ext cx="2154300" cy="488700"/>
            </a:xfrm>
            <a:prstGeom prst="rect">
              <a:avLst/>
            </a:prstGeom>
            <a:noFill/>
            <a:ln>
              <a:noFill/>
            </a:ln>
          </p:spPr>
          <p:txBody>
            <a:bodyPr lIns="91425" tIns="91425" rIns="91425" bIns="91425" anchor="t" anchorCtr="0">
              <a:noAutofit/>
            </a:bodyPr>
            <a:lstStyle/>
            <a:p>
              <a:pPr lvl="0" algn="ctr" rtl="0">
                <a:spcBef>
                  <a:spcPts val="0"/>
                </a:spcBef>
                <a:buNone/>
              </a:pPr>
              <a:r>
                <a:rPr lang="en" sz="3000">
                  <a:latin typeface="Calibri"/>
                  <a:ea typeface="Calibri"/>
                  <a:cs typeface="Calibri"/>
                  <a:sym typeface="Calibri"/>
                </a:rPr>
                <a:t>IP addresses</a:t>
              </a:r>
            </a:p>
          </p:txBody>
        </p:sp>
        <p:sp>
          <p:nvSpPr>
            <p:cNvPr id="314" name="Shape 314"/>
            <p:cNvSpPr txBox="1"/>
            <p:nvPr/>
          </p:nvSpPr>
          <p:spPr>
            <a:xfrm>
              <a:off x="3321125" y="3265204"/>
              <a:ext cx="2215199" cy="488700"/>
            </a:xfrm>
            <a:prstGeom prst="rect">
              <a:avLst/>
            </a:prstGeom>
            <a:noFill/>
            <a:ln>
              <a:noFill/>
            </a:ln>
          </p:spPr>
          <p:txBody>
            <a:bodyPr lIns="91425" tIns="91425" rIns="91425" bIns="91425" anchor="t" anchorCtr="0">
              <a:noAutofit/>
            </a:bodyPr>
            <a:lstStyle/>
            <a:p>
              <a:pPr lvl="0" algn="ctr" rtl="0">
                <a:spcBef>
                  <a:spcPts val="0"/>
                </a:spcBef>
                <a:buNone/>
              </a:pPr>
              <a:r>
                <a:rPr lang="en" sz="3000">
                  <a:latin typeface="Calibri"/>
                  <a:ea typeface="Calibri"/>
                  <a:cs typeface="Calibri"/>
                  <a:sym typeface="Calibri"/>
                </a:rPr>
                <a:t>URLs</a:t>
              </a:r>
            </a:p>
          </p:txBody>
        </p:sp>
      </p:grpSp>
      <p:sp>
        <p:nvSpPr>
          <p:cNvPr id="315" name="Shape 315"/>
          <p:cNvSpPr txBox="1">
            <a:spLocks noGrp="1"/>
          </p:cNvSpPr>
          <p:nvPr>
            <p:ph type="title"/>
          </p:nvPr>
        </p:nvSpPr>
        <p:spPr>
          <a:xfrm>
            <a:off x="457200" y="205978"/>
            <a:ext cx="8229600" cy="857400"/>
          </a:xfrm>
          <a:prstGeom prst="rect">
            <a:avLst/>
          </a:prstGeom>
        </p:spPr>
        <p:txBody>
          <a:bodyPr lIns="91425" tIns="91425" rIns="91425" bIns="91425" anchor="b" anchorCtr="0">
            <a:noAutofit/>
          </a:bodyPr>
          <a:lstStyle/>
          <a:p>
            <a:pPr lvl="0" rtl="0">
              <a:spcBef>
                <a:spcPts val="0"/>
              </a:spcBef>
              <a:buNone/>
            </a:pPr>
            <a:r>
              <a:rPr lang="en" dirty="0"/>
              <a:t>Inferring </a:t>
            </a:r>
            <a:r>
              <a:rPr lang="en-US" dirty="0" smtClean="0"/>
              <a:t>C</a:t>
            </a:r>
            <a:r>
              <a:rPr lang="en" dirty="0" smtClean="0"/>
              <a:t>ensorship</a:t>
            </a:r>
            <a:endParaRPr lang="en" dirty="0"/>
          </a:p>
        </p:txBody>
      </p:sp>
      <p:sp>
        <p:nvSpPr>
          <p:cNvPr id="316" name="Shape 316"/>
          <p:cNvSpPr txBox="1">
            <a:spLocks noGrp="1"/>
          </p:cNvSpPr>
          <p:nvPr>
            <p:ph type="sldNum" idx="12"/>
          </p:nvPr>
        </p:nvSpPr>
        <p:spPr>
          <a:xfrm>
            <a:off x="8556791" y="4749850"/>
            <a:ext cx="548699"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23</a:t>
            </a:fld>
            <a:endParaRPr lang="en"/>
          </a:p>
        </p:txBody>
      </p:sp>
      <p:sp>
        <p:nvSpPr>
          <p:cNvPr id="317" name="Shape 317"/>
          <p:cNvSpPr/>
          <p:nvPr/>
        </p:nvSpPr>
        <p:spPr>
          <a:xfrm>
            <a:off x="833100" y="931525"/>
            <a:ext cx="4034399" cy="857400"/>
          </a:xfrm>
          <a:prstGeom prst="rightArrow">
            <a:avLst>
              <a:gd name="adj1" fmla="val 50000"/>
              <a:gd name="adj2" fmla="val 50000"/>
            </a:avLst>
          </a:prstGeom>
          <a:solidFill>
            <a:srgbClr val="FFF2CC"/>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r>
              <a:rPr lang="en" sz="2400">
                <a:latin typeface="Calibri"/>
                <a:ea typeface="Calibri"/>
                <a:cs typeface="Calibri"/>
                <a:sym typeface="Calibri"/>
              </a:rPr>
              <a:t>Many images, same domain</a:t>
            </a:r>
          </a:p>
        </p:txBody>
      </p:sp>
      <p:sp>
        <p:nvSpPr>
          <p:cNvPr id="318" name="Shape 318"/>
          <p:cNvSpPr/>
          <p:nvPr/>
        </p:nvSpPr>
        <p:spPr>
          <a:xfrm>
            <a:off x="175023" y="3959567"/>
            <a:ext cx="3049199" cy="857400"/>
          </a:xfrm>
          <a:prstGeom prst="rightArrow">
            <a:avLst>
              <a:gd name="adj1" fmla="val 50000"/>
              <a:gd name="adj2" fmla="val 50000"/>
            </a:avLst>
          </a:prstGeom>
          <a:solidFill>
            <a:srgbClr val="FFF2CC"/>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400">
                <a:latin typeface="Calibri"/>
                <a:ea typeface="Calibri"/>
                <a:cs typeface="Calibri"/>
                <a:sym typeface="Calibri"/>
              </a:rPr>
              <a:t>Load URLs in iframe</a:t>
            </a:r>
          </a:p>
        </p:txBody>
      </p:sp>
      <p:sp>
        <p:nvSpPr>
          <p:cNvPr id="319" name="Shape 319"/>
          <p:cNvSpPr/>
          <p:nvPr/>
        </p:nvSpPr>
        <p:spPr>
          <a:xfrm>
            <a:off x="1635672" y="2672944"/>
            <a:ext cx="3322199" cy="857400"/>
          </a:xfrm>
          <a:prstGeom prst="rightArrow">
            <a:avLst>
              <a:gd name="adj1" fmla="val 50000"/>
              <a:gd name="adj2" fmla="val 50000"/>
            </a:avLst>
          </a:prstGeom>
          <a:solidFill>
            <a:srgbClr val="FFF2CC"/>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400">
                <a:latin typeface="Calibri"/>
                <a:ea typeface="Calibri"/>
                <a:cs typeface="Calibri"/>
                <a:sym typeface="Calibri"/>
              </a:rPr>
              <a:t>Many images, same IP</a:t>
            </a:r>
          </a:p>
        </p:txBody>
      </p:sp>
    </p:spTree>
    <p:extLst>
      <p:ext uri="{BB962C8B-B14F-4D97-AF65-F5344CB8AC3E}">
        <p14:creationId xmlns:p14="http://schemas.microsoft.com/office/powerpoint/2010/main" val="3455168257"/>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15"/>
        <p:cNvGrpSpPr/>
        <p:nvPr/>
      </p:nvGrpSpPr>
      <p:grpSpPr>
        <a:xfrm>
          <a:off x="0" y="0"/>
          <a:ext cx="0" cy="0"/>
          <a:chOff x="0" y="0"/>
          <a:chExt cx="0" cy="0"/>
        </a:xfrm>
      </p:grpSpPr>
      <p:sp>
        <p:nvSpPr>
          <p:cNvPr id="416" name="Shape 416"/>
          <p:cNvSpPr txBox="1">
            <a:spLocks noGrp="1"/>
          </p:cNvSpPr>
          <p:nvPr>
            <p:ph type="title"/>
          </p:nvPr>
        </p:nvSpPr>
        <p:spPr>
          <a:xfrm>
            <a:off x="457200" y="205978"/>
            <a:ext cx="8229600" cy="857400"/>
          </a:xfrm>
          <a:prstGeom prst="rect">
            <a:avLst/>
          </a:prstGeom>
        </p:spPr>
        <p:txBody>
          <a:bodyPr lIns="91425" tIns="91425" rIns="91425" bIns="91425" anchor="b" anchorCtr="0">
            <a:noAutofit/>
          </a:bodyPr>
          <a:lstStyle/>
          <a:p>
            <a:pPr lvl="0"/>
            <a:r>
              <a:rPr lang="en-US" dirty="0"/>
              <a:t>Encore </a:t>
            </a:r>
            <a:r>
              <a:rPr lang="en" dirty="0"/>
              <a:t>Outline</a:t>
            </a:r>
          </a:p>
        </p:txBody>
      </p:sp>
      <p:sp>
        <p:nvSpPr>
          <p:cNvPr id="417" name="Shape 417"/>
          <p:cNvSpPr txBox="1">
            <a:spLocks noGrp="1"/>
          </p:cNvSpPr>
          <p:nvPr>
            <p:ph type="body" idx="1"/>
          </p:nvPr>
        </p:nvSpPr>
        <p:spPr>
          <a:xfrm>
            <a:off x="457200" y="1200150"/>
            <a:ext cx="8229600" cy="3725699"/>
          </a:xfrm>
          <a:prstGeom prst="rect">
            <a:avLst/>
          </a:prstGeom>
        </p:spPr>
        <p:txBody>
          <a:bodyPr lIns="91425" tIns="91425" rIns="91425" bIns="91425" anchor="t" anchorCtr="0">
            <a:noAutofit/>
          </a:bodyPr>
          <a:lstStyle/>
          <a:p>
            <a:pPr marL="571500" lvl="0" indent="-342900" rtl="0">
              <a:spcBef>
                <a:spcPts val="0"/>
              </a:spcBef>
              <a:buClr>
                <a:srgbClr val="B7B7B7"/>
              </a:buClr>
              <a:buFont typeface="Arial"/>
              <a:buChar char="•"/>
            </a:pPr>
            <a:r>
              <a:rPr lang="en" sz="2400" dirty="0">
                <a:solidFill>
                  <a:srgbClr val="B7B7B7"/>
                </a:solidFill>
              </a:rPr>
              <a:t>Motivation</a:t>
            </a:r>
          </a:p>
          <a:p>
            <a:pPr marL="571500" lvl="0" indent="-342900" rtl="0">
              <a:spcBef>
                <a:spcPts val="0"/>
              </a:spcBef>
              <a:buClr>
                <a:srgbClr val="B7B7B7"/>
              </a:buClr>
              <a:buFont typeface="Arial"/>
              <a:buChar char="•"/>
            </a:pPr>
            <a:r>
              <a:rPr lang="en" sz="2400" dirty="0">
                <a:solidFill>
                  <a:srgbClr val="B7B7B7"/>
                </a:solidFill>
              </a:rPr>
              <a:t>How to censor the Web</a:t>
            </a:r>
          </a:p>
          <a:p>
            <a:pPr marL="571500" lvl="0" indent="-342900" rtl="0">
              <a:spcBef>
                <a:spcPts val="0"/>
              </a:spcBef>
              <a:buClr>
                <a:srgbClr val="B7B7B7"/>
              </a:buClr>
              <a:buFont typeface="Arial"/>
              <a:buChar char="•"/>
            </a:pPr>
            <a:r>
              <a:rPr lang="en" sz="2400" dirty="0">
                <a:solidFill>
                  <a:srgbClr val="B7B7B7"/>
                </a:solidFill>
              </a:rPr>
              <a:t>How Encore works</a:t>
            </a:r>
          </a:p>
          <a:p>
            <a:pPr marL="571500" lvl="0" indent="-342900" rtl="0">
              <a:spcBef>
                <a:spcPts val="0"/>
              </a:spcBef>
              <a:buClr>
                <a:srgbClr val="B7B7B7"/>
              </a:buClr>
              <a:buFont typeface="Arial"/>
              <a:buChar char="•"/>
            </a:pPr>
            <a:r>
              <a:rPr lang="en" sz="2400" dirty="0">
                <a:solidFill>
                  <a:srgbClr val="B7B7B7"/>
                </a:solidFill>
              </a:rPr>
              <a:t>Evaluation</a:t>
            </a:r>
          </a:p>
          <a:p>
            <a:pPr marL="571500" lvl="0" indent="-342900" rtl="0">
              <a:spcBef>
                <a:spcPts val="0"/>
              </a:spcBef>
              <a:buFont typeface="Arial"/>
              <a:buChar char="•"/>
            </a:pPr>
            <a:r>
              <a:rPr lang="en" sz="2400" b="1" dirty="0"/>
              <a:t>Reducing user risk</a:t>
            </a:r>
          </a:p>
        </p:txBody>
      </p:sp>
      <p:sp>
        <p:nvSpPr>
          <p:cNvPr id="418" name="Shape 418"/>
          <p:cNvSpPr txBox="1">
            <a:spLocks noGrp="1"/>
          </p:cNvSpPr>
          <p:nvPr>
            <p:ph type="sldNum" idx="12"/>
          </p:nvPr>
        </p:nvSpPr>
        <p:spPr>
          <a:xfrm>
            <a:off x="8556791" y="4749850"/>
            <a:ext cx="548699"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24</a:t>
            </a:fld>
            <a:endParaRPr lang="en"/>
          </a:p>
        </p:txBody>
      </p:sp>
    </p:spTree>
    <p:extLst>
      <p:ext uri="{BB962C8B-B14F-4D97-AF65-F5344CB8AC3E}">
        <p14:creationId xmlns:p14="http://schemas.microsoft.com/office/powerpoint/2010/main" val="521244178"/>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sp>
        <p:nvSpPr>
          <p:cNvPr id="423" name="Shape 423"/>
          <p:cNvSpPr txBox="1">
            <a:spLocks noGrp="1"/>
          </p:cNvSpPr>
          <p:nvPr>
            <p:ph type="title"/>
          </p:nvPr>
        </p:nvSpPr>
        <p:spPr>
          <a:xfrm>
            <a:off x="457200" y="205978"/>
            <a:ext cx="8229600" cy="857400"/>
          </a:xfrm>
          <a:prstGeom prst="rect">
            <a:avLst/>
          </a:prstGeom>
        </p:spPr>
        <p:txBody>
          <a:bodyPr lIns="91425" tIns="91425" rIns="91425" bIns="91425" anchor="b" anchorCtr="0">
            <a:noAutofit/>
          </a:bodyPr>
          <a:lstStyle/>
          <a:p>
            <a:pPr>
              <a:spcBef>
                <a:spcPts val="0"/>
              </a:spcBef>
              <a:buNone/>
            </a:pPr>
            <a:r>
              <a:rPr lang="en" dirty="0"/>
              <a:t>Why the </a:t>
            </a:r>
            <a:r>
              <a:rPr lang="en-US" dirty="0" smtClean="0"/>
              <a:t>W</a:t>
            </a:r>
            <a:r>
              <a:rPr lang="en" dirty="0" smtClean="0"/>
              <a:t>orry</a:t>
            </a:r>
            <a:r>
              <a:rPr lang="en" dirty="0"/>
              <a:t>?</a:t>
            </a:r>
          </a:p>
        </p:txBody>
      </p:sp>
      <p:sp>
        <p:nvSpPr>
          <p:cNvPr id="424" name="Shape 424"/>
          <p:cNvSpPr txBox="1">
            <a:spLocks noGrp="1"/>
          </p:cNvSpPr>
          <p:nvPr>
            <p:ph type="body" idx="1"/>
          </p:nvPr>
        </p:nvSpPr>
        <p:spPr>
          <a:xfrm>
            <a:off x="457200" y="1200150"/>
            <a:ext cx="8229600" cy="3725699"/>
          </a:xfrm>
          <a:prstGeom prst="rect">
            <a:avLst/>
          </a:prstGeom>
        </p:spPr>
        <p:txBody>
          <a:bodyPr lIns="91425" tIns="91425" rIns="91425" bIns="91425" anchor="t" anchorCtr="0">
            <a:noAutofit/>
          </a:bodyPr>
          <a:lstStyle/>
          <a:p>
            <a:pPr marL="571500" lvl="0" indent="-342900" rtl="0">
              <a:spcBef>
                <a:spcPts val="0"/>
              </a:spcBef>
              <a:buFont typeface="Arial"/>
              <a:buChar char="•"/>
            </a:pPr>
            <a:r>
              <a:rPr lang="en" sz="2400" dirty="0"/>
              <a:t>Encore loads potentially censored URLs</a:t>
            </a:r>
          </a:p>
          <a:p>
            <a:pPr marL="1028700" lvl="1" indent="-342900" rtl="0">
              <a:spcBef>
                <a:spcPts val="0"/>
              </a:spcBef>
              <a:buFont typeface="Arial"/>
              <a:buChar char="•"/>
            </a:pPr>
            <a:r>
              <a:rPr lang="en" sz="2400" dirty="0"/>
              <a:t>Possibly dangerous to users</a:t>
            </a:r>
          </a:p>
          <a:p>
            <a:pPr marL="571500" lvl="0" indent="-342900" rtl="0">
              <a:spcBef>
                <a:spcPts val="0"/>
              </a:spcBef>
              <a:buFont typeface="Arial"/>
              <a:buChar char="•"/>
            </a:pPr>
            <a:r>
              <a:rPr lang="en" sz="2400" dirty="0"/>
              <a:t>Informed consent is infeasible</a:t>
            </a:r>
          </a:p>
          <a:p>
            <a:pPr marL="1028700" lvl="1" indent="-342900" rtl="0">
              <a:spcBef>
                <a:spcPts val="0"/>
              </a:spcBef>
              <a:buFont typeface="Arial"/>
              <a:buChar char="•"/>
            </a:pPr>
            <a:r>
              <a:rPr lang="en" sz="2400" dirty="0"/>
              <a:t>Encore is </a:t>
            </a:r>
            <a:r>
              <a:rPr lang="en" sz="2400" dirty="0" smtClean="0"/>
              <a:t>opt-out</a:t>
            </a:r>
            <a:endParaRPr lang="en" sz="2400" dirty="0"/>
          </a:p>
        </p:txBody>
      </p:sp>
      <p:sp>
        <p:nvSpPr>
          <p:cNvPr id="425" name="Shape 425"/>
          <p:cNvSpPr txBox="1">
            <a:spLocks noGrp="1"/>
          </p:cNvSpPr>
          <p:nvPr>
            <p:ph type="sldNum" idx="12"/>
          </p:nvPr>
        </p:nvSpPr>
        <p:spPr>
          <a:xfrm>
            <a:off x="8556791" y="4749850"/>
            <a:ext cx="548699" cy="393600"/>
          </a:xfrm>
          <a:prstGeom prst="rect">
            <a:avLst/>
          </a:prstGeom>
        </p:spPr>
        <p:txBody>
          <a:bodyPr lIns="91425" tIns="91425" rIns="91425" bIns="91425" anchor="ctr" anchorCtr="0">
            <a:noAutofit/>
          </a:bodyPr>
          <a:lstStyle/>
          <a:p>
            <a:pPr>
              <a:spcBef>
                <a:spcPts val="0"/>
              </a:spcBef>
              <a:buNone/>
            </a:pPr>
            <a:fld id="{00000000-1234-1234-1234-123412341234}" type="slidenum">
              <a:rPr lang="en"/>
              <a:t>25</a:t>
            </a:fld>
            <a:endParaRPr lang="en"/>
          </a:p>
        </p:txBody>
      </p:sp>
    </p:spTree>
    <p:extLst>
      <p:ext uri="{BB962C8B-B14F-4D97-AF65-F5344CB8AC3E}">
        <p14:creationId xmlns:p14="http://schemas.microsoft.com/office/powerpoint/2010/main" val="4038838381"/>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29"/>
        <p:cNvGrpSpPr/>
        <p:nvPr/>
      </p:nvGrpSpPr>
      <p:grpSpPr>
        <a:xfrm>
          <a:off x="0" y="0"/>
          <a:ext cx="0" cy="0"/>
          <a:chOff x="0" y="0"/>
          <a:chExt cx="0" cy="0"/>
        </a:xfrm>
      </p:grpSpPr>
      <p:sp>
        <p:nvSpPr>
          <p:cNvPr id="430" name="Shape 430"/>
          <p:cNvSpPr txBox="1">
            <a:spLocks noGrp="1"/>
          </p:cNvSpPr>
          <p:nvPr>
            <p:ph type="title"/>
          </p:nvPr>
        </p:nvSpPr>
        <p:spPr>
          <a:xfrm>
            <a:off x="457200" y="205978"/>
            <a:ext cx="8229600" cy="857400"/>
          </a:xfrm>
          <a:prstGeom prst="rect">
            <a:avLst/>
          </a:prstGeom>
        </p:spPr>
        <p:txBody>
          <a:bodyPr lIns="91425" tIns="91425" rIns="91425" bIns="91425" anchor="b" anchorCtr="0">
            <a:noAutofit/>
          </a:bodyPr>
          <a:lstStyle/>
          <a:p>
            <a:pPr>
              <a:spcBef>
                <a:spcPts val="0"/>
              </a:spcBef>
              <a:buNone/>
            </a:pPr>
            <a:r>
              <a:rPr lang="en" dirty="0"/>
              <a:t>Can </a:t>
            </a:r>
            <a:r>
              <a:rPr lang="en-US" dirty="0" smtClean="0"/>
              <a:t>W</a:t>
            </a:r>
            <a:r>
              <a:rPr lang="en" dirty="0" smtClean="0"/>
              <a:t>e </a:t>
            </a:r>
            <a:r>
              <a:rPr lang="en-US" dirty="0"/>
              <a:t>R</a:t>
            </a:r>
            <a:r>
              <a:rPr lang="en" dirty="0" smtClean="0"/>
              <a:t>educe </a:t>
            </a:r>
            <a:r>
              <a:rPr lang="en" dirty="0"/>
              <a:t>Encore’s </a:t>
            </a:r>
            <a:r>
              <a:rPr lang="en-US" dirty="0" smtClean="0"/>
              <a:t>R</a:t>
            </a:r>
            <a:r>
              <a:rPr lang="en" dirty="0" smtClean="0"/>
              <a:t>isks</a:t>
            </a:r>
            <a:r>
              <a:rPr lang="en" dirty="0"/>
              <a:t>?</a:t>
            </a:r>
          </a:p>
        </p:txBody>
      </p:sp>
      <p:sp>
        <p:nvSpPr>
          <p:cNvPr id="431" name="Shape 431"/>
          <p:cNvSpPr txBox="1">
            <a:spLocks noGrp="1"/>
          </p:cNvSpPr>
          <p:nvPr>
            <p:ph type="body" idx="1"/>
          </p:nvPr>
        </p:nvSpPr>
        <p:spPr>
          <a:xfrm>
            <a:off x="457200" y="1200150"/>
            <a:ext cx="8229600" cy="3725699"/>
          </a:xfrm>
          <a:prstGeom prst="rect">
            <a:avLst/>
          </a:prstGeom>
        </p:spPr>
        <p:txBody>
          <a:bodyPr lIns="91425" tIns="91425" rIns="91425" bIns="91425" anchor="t" anchorCtr="0">
            <a:noAutofit/>
          </a:bodyPr>
          <a:lstStyle/>
          <a:p>
            <a:pPr marL="342900" lvl="0" indent="-342900" rtl="0">
              <a:spcBef>
                <a:spcPts val="0"/>
              </a:spcBef>
              <a:buFont typeface="Arial"/>
              <a:buChar char="•"/>
            </a:pPr>
            <a:r>
              <a:rPr lang="en" sz="2400" dirty="0"/>
              <a:t>Risk depends on usage</a:t>
            </a:r>
          </a:p>
          <a:p>
            <a:pPr marL="571500" lvl="0" indent="-342900" rtl="0">
              <a:spcBef>
                <a:spcPts val="0"/>
              </a:spcBef>
              <a:buFont typeface="Arial"/>
              <a:buChar char="•"/>
            </a:pPr>
            <a:r>
              <a:rPr lang="en" sz="2400" dirty="0"/>
              <a:t>What URLs we ask users to measure</a:t>
            </a:r>
          </a:p>
          <a:p>
            <a:pPr marL="571500" lvl="0" indent="-342900" rtl="0">
              <a:spcBef>
                <a:spcPts val="0"/>
              </a:spcBef>
              <a:buFont typeface="Arial"/>
              <a:buChar char="•"/>
            </a:pPr>
            <a:r>
              <a:rPr lang="en" sz="2400" dirty="0"/>
              <a:t>Which users run those measurements</a:t>
            </a:r>
          </a:p>
          <a:p>
            <a:pPr marL="342900" indent="-342900" rtl="0">
              <a:spcBef>
                <a:spcPts val="0"/>
              </a:spcBef>
              <a:buFont typeface="Arial"/>
              <a:buChar char="•"/>
            </a:pPr>
            <a:endParaRPr sz="2400" dirty="0"/>
          </a:p>
          <a:p>
            <a:pPr marL="342900" indent="-342900" rtl="0">
              <a:spcBef>
                <a:spcPts val="0"/>
              </a:spcBef>
              <a:buFont typeface="Arial"/>
              <a:buChar char="•"/>
            </a:pPr>
            <a:r>
              <a:rPr lang="en" sz="2400" dirty="0"/>
              <a:t>Low-risk use cases</a:t>
            </a:r>
          </a:p>
          <a:p>
            <a:pPr marL="571500" lvl="0" indent="-342900" rtl="0">
              <a:spcBef>
                <a:spcPts val="0"/>
              </a:spcBef>
              <a:buFont typeface="Arial"/>
              <a:buChar char="•"/>
            </a:pPr>
            <a:r>
              <a:rPr lang="en" sz="2400" dirty="0"/>
              <a:t>URLs often loaded with cross-origin requests</a:t>
            </a:r>
          </a:p>
          <a:p>
            <a:pPr marL="571500" lvl="0" indent="-342900" rtl="0">
              <a:spcBef>
                <a:spcPts val="0"/>
              </a:spcBef>
              <a:buFont typeface="Arial"/>
              <a:buChar char="•"/>
            </a:pPr>
            <a:r>
              <a:rPr lang="en" sz="2400" dirty="0"/>
              <a:t>Scalable network availability monitoring</a:t>
            </a:r>
          </a:p>
          <a:p>
            <a:pPr marL="342900" indent="-342900">
              <a:spcBef>
                <a:spcPts val="0"/>
              </a:spcBef>
              <a:buFont typeface="Arial"/>
              <a:buChar char="•"/>
            </a:pPr>
            <a:endParaRPr sz="2400" dirty="0"/>
          </a:p>
        </p:txBody>
      </p:sp>
      <p:sp>
        <p:nvSpPr>
          <p:cNvPr id="432" name="Shape 432"/>
          <p:cNvSpPr txBox="1">
            <a:spLocks noGrp="1"/>
          </p:cNvSpPr>
          <p:nvPr>
            <p:ph type="sldNum" idx="12"/>
          </p:nvPr>
        </p:nvSpPr>
        <p:spPr>
          <a:xfrm>
            <a:off x="8556791" y="4749850"/>
            <a:ext cx="548699" cy="393600"/>
          </a:xfrm>
          <a:prstGeom prst="rect">
            <a:avLst/>
          </a:prstGeom>
        </p:spPr>
        <p:txBody>
          <a:bodyPr lIns="91425" tIns="91425" rIns="91425" bIns="91425" anchor="ctr" anchorCtr="0">
            <a:noAutofit/>
          </a:bodyPr>
          <a:lstStyle/>
          <a:p>
            <a:pPr>
              <a:spcBef>
                <a:spcPts val="0"/>
              </a:spcBef>
              <a:buNone/>
            </a:pPr>
            <a:fld id="{00000000-1234-1234-1234-123412341234}" type="slidenum">
              <a:rPr lang="en"/>
              <a:t>26</a:t>
            </a:fld>
            <a:endParaRPr lang="en"/>
          </a:p>
        </p:txBody>
      </p:sp>
    </p:spTree>
    <p:extLst>
      <p:ext uri="{BB962C8B-B14F-4D97-AF65-F5344CB8AC3E}">
        <p14:creationId xmlns:p14="http://schemas.microsoft.com/office/powerpoint/2010/main" val="1314907505"/>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36"/>
        <p:cNvGrpSpPr/>
        <p:nvPr/>
      </p:nvGrpSpPr>
      <p:grpSpPr>
        <a:xfrm>
          <a:off x="0" y="0"/>
          <a:ext cx="0" cy="0"/>
          <a:chOff x="0" y="0"/>
          <a:chExt cx="0" cy="0"/>
        </a:xfrm>
      </p:grpSpPr>
      <p:sp>
        <p:nvSpPr>
          <p:cNvPr id="437" name="Shape 437"/>
          <p:cNvSpPr txBox="1">
            <a:spLocks noGrp="1"/>
          </p:cNvSpPr>
          <p:nvPr>
            <p:ph type="title"/>
          </p:nvPr>
        </p:nvSpPr>
        <p:spPr>
          <a:xfrm>
            <a:off x="457200" y="205978"/>
            <a:ext cx="8229600" cy="857400"/>
          </a:xfrm>
          <a:prstGeom prst="rect">
            <a:avLst/>
          </a:prstGeom>
        </p:spPr>
        <p:txBody>
          <a:bodyPr lIns="91425" tIns="91425" rIns="91425" bIns="91425" anchor="b" anchorCtr="0">
            <a:noAutofit/>
          </a:bodyPr>
          <a:lstStyle/>
          <a:p>
            <a:pPr>
              <a:spcBef>
                <a:spcPts val="0"/>
              </a:spcBef>
              <a:buNone/>
            </a:pPr>
            <a:r>
              <a:rPr lang="en-US" dirty="0" smtClean="0"/>
              <a:t>Encore: </a:t>
            </a:r>
            <a:r>
              <a:rPr lang="en" dirty="0" smtClean="0"/>
              <a:t>Summary</a:t>
            </a:r>
            <a:endParaRPr lang="en" dirty="0"/>
          </a:p>
        </p:txBody>
      </p:sp>
      <p:sp>
        <p:nvSpPr>
          <p:cNvPr id="438" name="Shape 438"/>
          <p:cNvSpPr txBox="1">
            <a:spLocks noGrp="1"/>
          </p:cNvSpPr>
          <p:nvPr>
            <p:ph type="body" idx="1"/>
          </p:nvPr>
        </p:nvSpPr>
        <p:spPr>
          <a:xfrm>
            <a:off x="457200" y="971550"/>
            <a:ext cx="8229600" cy="1327499"/>
          </a:xfrm>
          <a:prstGeom prst="rect">
            <a:avLst/>
          </a:prstGeom>
        </p:spPr>
        <p:txBody>
          <a:bodyPr lIns="91425" tIns="91425" rIns="91425" bIns="91425" anchor="t" anchorCtr="0">
            <a:noAutofit/>
          </a:bodyPr>
          <a:lstStyle/>
          <a:p>
            <a:pPr lvl="0" rtl="0">
              <a:spcBef>
                <a:spcPts val="0"/>
              </a:spcBef>
              <a:buNone/>
            </a:pPr>
            <a:r>
              <a:rPr lang="en" b="1"/>
              <a:t>Encore</a:t>
            </a:r>
            <a:r>
              <a:rPr lang="en"/>
              <a:t> enables measurement of Web censorship using ordinary Web browsers as vantage points</a:t>
            </a:r>
          </a:p>
        </p:txBody>
      </p:sp>
      <p:sp>
        <p:nvSpPr>
          <p:cNvPr id="439" name="Shape 439"/>
          <p:cNvSpPr txBox="1">
            <a:spLocks noGrp="1"/>
          </p:cNvSpPr>
          <p:nvPr>
            <p:ph type="sldNum" idx="12"/>
          </p:nvPr>
        </p:nvSpPr>
        <p:spPr>
          <a:xfrm>
            <a:off x="8556791" y="4749850"/>
            <a:ext cx="548699" cy="393600"/>
          </a:xfrm>
          <a:prstGeom prst="rect">
            <a:avLst/>
          </a:prstGeom>
        </p:spPr>
        <p:txBody>
          <a:bodyPr lIns="91425" tIns="91425" rIns="91425" bIns="91425" anchor="ctr" anchorCtr="0">
            <a:noAutofit/>
          </a:bodyPr>
          <a:lstStyle/>
          <a:p>
            <a:pPr>
              <a:spcBef>
                <a:spcPts val="0"/>
              </a:spcBef>
              <a:buNone/>
            </a:pPr>
            <a:fld id="{00000000-1234-1234-1234-123412341234}" type="slidenum">
              <a:rPr lang="en"/>
              <a:t>27</a:t>
            </a:fld>
            <a:endParaRPr lang="en"/>
          </a:p>
        </p:txBody>
      </p:sp>
      <p:sp>
        <p:nvSpPr>
          <p:cNvPr id="440" name="Shape 440"/>
          <p:cNvSpPr txBox="1">
            <a:spLocks noGrp="1"/>
          </p:cNvSpPr>
          <p:nvPr>
            <p:ph type="title" idx="4294967295"/>
          </p:nvPr>
        </p:nvSpPr>
        <p:spPr>
          <a:xfrm>
            <a:off x="457200" y="1879918"/>
            <a:ext cx="8229600" cy="857400"/>
          </a:xfrm>
          <a:prstGeom prst="rect">
            <a:avLst/>
          </a:prstGeom>
        </p:spPr>
        <p:txBody>
          <a:bodyPr lIns="91425" tIns="91425" rIns="91425" bIns="91425" anchor="b" anchorCtr="0">
            <a:noAutofit/>
          </a:bodyPr>
          <a:lstStyle/>
          <a:p>
            <a:pPr lvl="0" rtl="0">
              <a:spcBef>
                <a:spcPts val="0"/>
              </a:spcBef>
              <a:buNone/>
            </a:pPr>
            <a:r>
              <a:rPr lang="en-US" dirty="0" smtClean="0"/>
              <a:t>Contributions</a:t>
            </a:r>
            <a:endParaRPr lang="en" dirty="0"/>
          </a:p>
        </p:txBody>
      </p:sp>
      <p:sp>
        <p:nvSpPr>
          <p:cNvPr id="441" name="Shape 441"/>
          <p:cNvSpPr txBox="1">
            <a:spLocks noGrp="1"/>
          </p:cNvSpPr>
          <p:nvPr>
            <p:ph type="body" idx="4294967295"/>
          </p:nvPr>
        </p:nvSpPr>
        <p:spPr>
          <a:xfrm>
            <a:off x="457200" y="2661115"/>
            <a:ext cx="8229600" cy="1327499"/>
          </a:xfrm>
          <a:prstGeom prst="rect">
            <a:avLst/>
          </a:prstGeom>
        </p:spPr>
        <p:txBody>
          <a:bodyPr lIns="91425" tIns="91425" rIns="91425" bIns="91425" anchor="t" anchorCtr="0">
            <a:noAutofit/>
          </a:bodyPr>
          <a:lstStyle/>
          <a:p>
            <a:pPr marL="457200" lvl="0" indent="-228600" rtl="0">
              <a:spcBef>
                <a:spcPts val="0"/>
              </a:spcBef>
              <a:buAutoNum type="arabicPeriod"/>
            </a:pPr>
            <a:r>
              <a:rPr lang="en" dirty="0"/>
              <a:t>A technique for measuring censorship at scale</a:t>
            </a:r>
          </a:p>
          <a:p>
            <a:pPr marL="457200" lvl="0" indent="-228600" rtl="0">
              <a:spcBef>
                <a:spcPts val="0"/>
              </a:spcBef>
              <a:buAutoNum type="arabicPeriod"/>
            </a:pPr>
            <a:r>
              <a:rPr lang="en" dirty="0"/>
              <a:t>A censorship emulation testbed</a:t>
            </a:r>
          </a:p>
          <a:p>
            <a:pPr marL="457200" lvl="0" indent="-228600" rtl="0">
              <a:spcBef>
                <a:spcPts val="0"/>
              </a:spcBef>
              <a:buAutoNum type="arabicPeriod"/>
            </a:pPr>
            <a:r>
              <a:rPr lang="en" dirty="0"/>
              <a:t>Open source software</a:t>
            </a:r>
          </a:p>
          <a:p>
            <a:pPr marL="914400" lvl="1" indent="-228600" rtl="0">
              <a:spcBef>
                <a:spcPts val="0"/>
              </a:spcBef>
            </a:pPr>
            <a:r>
              <a:rPr lang="en" u="sng" dirty="0">
                <a:solidFill>
                  <a:schemeClr val="hlink"/>
                </a:solidFill>
                <a:hlinkClick r:id="rId3"/>
              </a:rPr>
              <a:t>https://github.com/sburnett/encore</a:t>
            </a:r>
          </a:p>
          <a:p>
            <a:pPr marL="914400" lvl="1" indent="-228600" rtl="0">
              <a:spcBef>
                <a:spcPts val="0"/>
              </a:spcBef>
            </a:pPr>
            <a:r>
              <a:rPr lang="en" u="sng" dirty="0">
                <a:solidFill>
                  <a:schemeClr val="hlink"/>
                </a:solidFill>
                <a:hlinkClick r:id="rId4"/>
              </a:rPr>
              <a:t>https://github.com/sburnett/web-censorship-testbed</a:t>
            </a:r>
          </a:p>
        </p:txBody>
      </p:sp>
    </p:spTree>
    <p:extLst>
      <p:ext uri="{BB962C8B-B14F-4D97-AF65-F5344CB8AC3E}">
        <p14:creationId xmlns:p14="http://schemas.microsoft.com/office/powerpoint/2010/main" val="913557410"/>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Manipulation and Propaganda</a:t>
            </a:r>
            <a:endParaRPr lang="en-US" dirty="0"/>
          </a:p>
        </p:txBody>
      </p:sp>
      <p:sp>
        <p:nvSpPr>
          <p:cNvPr id="3" name="Content Placeholder 2"/>
          <p:cNvSpPr>
            <a:spLocks noGrp="1"/>
          </p:cNvSpPr>
          <p:nvPr>
            <p:ph idx="1"/>
          </p:nvPr>
        </p:nvSpPr>
        <p:spPr>
          <a:xfrm>
            <a:off x="457201" y="1216025"/>
            <a:ext cx="7808383" cy="3394472"/>
          </a:xfrm>
        </p:spPr>
        <p:txBody>
          <a:bodyPr/>
          <a:lstStyle/>
          <a:p>
            <a:pPr marL="285750" indent="-285750">
              <a:buFont typeface="Arial"/>
              <a:buChar char="•"/>
            </a:pPr>
            <a:r>
              <a:rPr lang="en-US" sz="2400" b="1" dirty="0" smtClean="0">
                <a:solidFill>
                  <a:schemeClr val="accent2"/>
                </a:solidFill>
              </a:rPr>
              <a:t>Sock-</a:t>
            </a:r>
            <a:r>
              <a:rPr lang="en-US" sz="2400" b="1" dirty="0" err="1" smtClean="0">
                <a:solidFill>
                  <a:schemeClr val="accent2"/>
                </a:solidFill>
              </a:rPr>
              <a:t>puppeting</a:t>
            </a:r>
            <a:r>
              <a:rPr lang="en-US" sz="2400" b="1" dirty="0" smtClean="0">
                <a:solidFill>
                  <a:schemeClr val="accent2"/>
                </a:solidFill>
              </a:rPr>
              <a:t>:</a:t>
            </a:r>
            <a:r>
              <a:rPr lang="en-US" sz="2400" dirty="0" smtClean="0"/>
              <a:t> False appearance of independent speakers</a:t>
            </a:r>
          </a:p>
          <a:p>
            <a:pPr marL="285750" indent="-285750">
              <a:buFont typeface="Arial"/>
              <a:buChar char="•"/>
            </a:pPr>
            <a:endParaRPr lang="en-US" sz="2400" b="1" dirty="0" smtClean="0"/>
          </a:p>
          <a:p>
            <a:pPr marL="285750" indent="-285750">
              <a:buFont typeface="Arial"/>
              <a:buChar char="•"/>
            </a:pPr>
            <a:r>
              <a:rPr lang="en-US" sz="2400" b="1" dirty="0" err="1" smtClean="0">
                <a:solidFill>
                  <a:srgbClr val="333399"/>
                </a:solidFill>
              </a:rPr>
              <a:t>Astroturfing</a:t>
            </a:r>
            <a:r>
              <a:rPr lang="en-US" sz="2400" b="1" dirty="0" smtClean="0">
                <a:solidFill>
                  <a:srgbClr val="333399"/>
                </a:solidFill>
              </a:rPr>
              <a:t>:</a:t>
            </a:r>
            <a:r>
              <a:rPr lang="en-US" sz="2400" b="1" dirty="0" smtClean="0"/>
              <a:t> </a:t>
            </a:r>
            <a:r>
              <a:rPr lang="en-US" sz="2400" dirty="0" smtClean="0"/>
              <a:t>False appearance of a grassroots movement</a:t>
            </a:r>
            <a:endParaRPr lang="en-US" sz="2400" b="1" dirty="0"/>
          </a:p>
        </p:txBody>
      </p:sp>
    </p:spTree>
    <p:extLst>
      <p:ext uri="{BB962C8B-B14F-4D97-AF65-F5344CB8AC3E}">
        <p14:creationId xmlns:p14="http://schemas.microsoft.com/office/powerpoint/2010/main" val="4270540446"/>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Detecting Propaganda</a:t>
            </a:r>
            <a:endParaRPr lang="en-US" dirty="0"/>
          </a:p>
        </p:txBody>
      </p:sp>
      <p:sp>
        <p:nvSpPr>
          <p:cNvPr id="3" name="Content Placeholder 2"/>
          <p:cNvSpPr>
            <a:spLocks noGrp="1"/>
          </p:cNvSpPr>
          <p:nvPr>
            <p:ph idx="1"/>
          </p:nvPr>
        </p:nvSpPr>
        <p:spPr>
          <a:xfrm>
            <a:off x="457200" y="1200151"/>
            <a:ext cx="8229600" cy="1591958"/>
          </a:xfrm>
        </p:spPr>
        <p:txBody>
          <a:bodyPr/>
          <a:lstStyle/>
          <a:p>
            <a:pPr marL="342900" indent="-342900">
              <a:buFont typeface="Arial"/>
              <a:buChar char="•"/>
            </a:pPr>
            <a:r>
              <a:rPr lang="en-US" sz="2400" dirty="0" smtClean="0"/>
              <a:t>How can Twitter be used to affect public opinion?</a:t>
            </a:r>
          </a:p>
          <a:p>
            <a:pPr marL="342900" indent="-342900">
              <a:buFont typeface="Arial"/>
              <a:buChar char="•"/>
            </a:pPr>
            <a:r>
              <a:rPr lang="en-US" sz="2400" dirty="0" smtClean="0"/>
              <a:t>Can we detect when Twitter is being used to spread propaganda?</a:t>
            </a:r>
            <a:endParaRPr lang="en-US" sz="2400" dirty="0"/>
          </a:p>
        </p:txBody>
      </p:sp>
      <p:pic>
        <p:nvPicPr>
          <p:cNvPr id="4" name="Picture 3"/>
          <p:cNvPicPr>
            <a:picLocks noChangeAspect="1"/>
          </p:cNvPicPr>
          <p:nvPr/>
        </p:nvPicPr>
        <p:blipFill>
          <a:blip r:embed="rId2"/>
          <a:stretch>
            <a:fillRect/>
          </a:stretch>
        </p:blipFill>
        <p:spPr>
          <a:xfrm>
            <a:off x="1" y="3569518"/>
            <a:ext cx="4673585" cy="1281084"/>
          </a:xfrm>
          <a:prstGeom prst="rect">
            <a:avLst/>
          </a:prstGeom>
        </p:spPr>
      </p:pic>
      <p:pic>
        <p:nvPicPr>
          <p:cNvPr id="5" name="Picture 4"/>
          <p:cNvPicPr>
            <a:picLocks noChangeAspect="1"/>
          </p:cNvPicPr>
          <p:nvPr/>
        </p:nvPicPr>
        <p:blipFill>
          <a:blip r:embed="rId3"/>
          <a:stretch>
            <a:fillRect/>
          </a:stretch>
        </p:blipFill>
        <p:spPr>
          <a:xfrm>
            <a:off x="4664794" y="3646162"/>
            <a:ext cx="4302291" cy="1128107"/>
          </a:xfrm>
          <a:prstGeom prst="rect">
            <a:avLst/>
          </a:prstGeom>
        </p:spPr>
      </p:pic>
      <p:sp>
        <p:nvSpPr>
          <p:cNvPr id="6" name="TextBox 5"/>
          <p:cNvSpPr txBox="1"/>
          <p:nvPr/>
        </p:nvSpPr>
        <p:spPr>
          <a:xfrm>
            <a:off x="1065675" y="3295782"/>
            <a:ext cx="1891401" cy="307777"/>
          </a:xfrm>
          <a:prstGeom prst="rect">
            <a:avLst/>
          </a:prstGeom>
          <a:noFill/>
        </p:spPr>
        <p:txBody>
          <a:bodyPr wrap="none" rtlCol="0">
            <a:spAutoFit/>
          </a:bodyPr>
          <a:lstStyle/>
          <a:p>
            <a:r>
              <a:rPr lang="en-US" smtClean="0"/>
              <a:t>Nevada Senate Race</a:t>
            </a:r>
            <a:endParaRPr lang="en-US"/>
          </a:p>
        </p:txBody>
      </p:sp>
      <p:sp>
        <p:nvSpPr>
          <p:cNvPr id="7" name="TextBox 6"/>
          <p:cNvSpPr txBox="1"/>
          <p:nvPr/>
        </p:nvSpPr>
        <p:spPr>
          <a:xfrm>
            <a:off x="5860327" y="3324185"/>
            <a:ext cx="1791463" cy="307777"/>
          </a:xfrm>
          <a:prstGeom prst="rect">
            <a:avLst/>
          </a:prstGeom>
          <a:noFill/>
        </p:spPr>
        <p:txBody>
          <a:bodyPr wrap="none" rtlCol="0">
            <a:spAutoFit/>
          </a:bodyPr>
          <a:lstStyle/>
          <a:p>
            <a:r>
              <a:rPr lang="en-US" dirty="0" smtClean="0"/>
              <a:t>Debt Ceiling Debate</a:t>
            </a:r>
            <a:endParaRPr lang="en-US" dirty="0"/>
          </a:p>
        </p:txBody>
      </p:sp>
    </p:spTree>
    <p:extLst>
      <p:ext uri="{BB962C8B-B14F-4D97-AF65-F5344CB8AC3E}">
        <p14:creationId xmlns:p14="http://schemas.microsoft.com/office/powerpoint/2010/main" val="2007926573"/>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8166" y="238826"/>
            <a:ext cx="8686800" cy="857250"/>
          </a:xfrm>
        </p:spPr>
        <p:txBody>
          <a:bodyPr>
            <a:normAutofit/>
          </a:bodyPr>
          <a:lstStyle/>
          <a:p>
            <a:r>
              <a:rPr lang="en-US" dirty="0" smtClean="0"/>
              <a:t>Internet Censorship is Widespread</a:t>
            </a:r>
            <a:endParaRPr lang="en-US" dirty="0"/>
          </a:p>
        </p:txBody>
      </p:sp>
      <p:sp>
        <p:nvSpPr>
          <p:cNvPr id="3" name="Content Placeholder 2"/>
          <p:cNvSpPr>
            <a:spLocks noGrp="1"/>
          </p:cNvSpPr>
          <p:nvPr>
            <p:ph idx="1"/>
          </p:nvPr>
        </p:nvSpPr>
        <p:spPr/>
        <p:txBody>
          <a:bodyPr/>
          <a:lstStyle/>
          <a:p>
            <a:pPr marL="342900" indent="-342900">
              <a:buFont typeface="Arial"/>
              <a:buChar char="•"/>
            </a:pPr>
            <a:r>
              <a:rPr lang="en-US" sz="2400" dirty="0" smtClean="0"/>
              <a:t>Practiced in </a:t>
            </a:r>
            <a:r>
              <a:rPr lang="en-US" sz="2400" b="1" dirty="0" smtClean="0">
                <a:solidFill>
                  <a:srgbClr val="333399"/>
                </a:solidFill>
              </a:rPr>
              <a:t>59 countries around the world</a:t>
            </a:r>
          </a:p>
          <a:p>
            <a:pPr marL="342900" lvl="1" indent="-342900">
              <a:buFont typeface="Arial"/>
              <a:buChar char="•"/>
            </a:pPr>
            <a:r>
              <a:rPr lang="en-US" sz="2400" dirty="0" smtClean="0"/>
              <a:t>Many western countries</a:t>
            </a:r>
          </a:p>
          <a:p>
            <a:pPr marL="342900" lvl="1" indent="-342900">
              <a:buFont typeface="Arial"/>
              <a:buChar char="•"/>
            </a:pPr>
            <a:r>
              <a:rPr lang="en-US" sz="2400" dirty="0" smtClean="0"/>
              <a:t>Several electoral democracies (e.g., S. Korea, Turkey) have significant censorship</a:t>
            </a:r>
          </a:p>
          <a:p>
            <a:pPr marL="342900" lvl="2" indent="-342900">
              <a:buFont typeface="Arial"/>
              <a:buChar char="•"/>
            </a:pPr>
            <a:r>
              <a:rPr lang="en-US" sz="2400" dirty="0" smtClean="0"/>
              <a:t>YouTube blocked in Turkey for two years</a:t>
            </a:r>
          </a:p>
          <a:p>
            <a:pPr marL="342900" lvl="2" indent="-342900">
              <a:buFont typeface="Arial"/>
              <a:buChar char="•"/>
            </a:pPr>
            <a:r>
              <a:rPr lang="en-US" sz="2400" dirty="0" smtClean="0"/>
              <a:t>Many North Korean sites blocked in South Korea</a:t>
            </a:r>
            <a:br>
              <a:rPr lang="en-US" sz="2400" dirty="0" smtClean="0"/>
            </a:br>
            <a:endParaRPr lang="en-US" sz="2400" dirty="0" smtClean="0"/>
          </a:p>
          <a:p>
            <a:pPr marL="342900" indent="-342900">
              <a:buFont typeface="Arial"/>
              <a:buChar char="•"/>
            </a:pPr>
            <a:r>
              <a:rPr lang="en-US" sz="2400" dirty="0" smtClean="0"/>
              <a:t>Twelve countries have </a:t>
            </a:r>
            <a:r>
              <a:rPr lang="en-US" sz="2400" b="1" dirty="0" smtClean="0">
                <a:solidFill>
                  <a:srgbClr val="333399"/>
                </a:solidFill>
              </a:rPr>
              <a:t>centralized infrastructure for monitoring/blocking</a:t>
            </a:r>
            <a:endParaRPr lang="en-US" sz="2400" b="1" dirty="0">
              <a:solidFill>
                <a:srgbClr val="333399"/>
              </a:solidFill>
            </a:endParaRPr>
          </a:p>
        </p:txBody>
      </p:sp>
      <p:sp>
        <p:nvSpPr>
          <p:cNvPr id="4" name="TextBox 3"/>
          <p:cNvSpPr txBox="1"/>
          <p:nvPr/>
        </p:nvSpPr>
        <p:spPr>
          <a:xfrm>
            <a:off x="4995334" y="4770437"/>
            <a:ext cx="4021667" cy="307777"/>
          </a:xfrm>
          <a:prstGeom prst="rect">
            <a:avLst/>
          </a:prstGeom>
          <a:noFill/>
        </p:spPr>
        <p:txBody>
          <a:bodyPr wrap="square" rtlCol="0">
            <a:spAutoFit/>
          </a:bodyPr>
          <a:lstStyle/>
          <a:p>
            <a:pPr algn="r"/>
            <a:r>
              <a:rPr lang="en-US" dirty="0" smtClean="0"/>
              <a:t>Source: Open Network Initiative</a:t>
            </a:r>
            <a:endParaRPr lang="en-US" dirty="0"/>
          </a:p>
        </p:txBody>
      </p:sp>
    </p:spTree>
    <p:extLst>
      <p:ext uri="{BB962C8B-B14F-4D97-AF65-F5344CB8AC3E}">
        <p14:creationId xmlns:p14="http://schemas.microsoft.com/office/powerpoint/2010/main" val="3202068005"/>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205979"/>
            <a:ext cx="4944165" cy="857250"/>
          </a:xfrm>
        </p:spPr>
        <p:txBody>
          <a:bodyPr>
            <a:normAutofit fontScale="90000"/>
          </a:bodyPr>
          <a:lstStyle/>
          <a:p>
            <a:r>
              <a:rPr lang="en-US" dirty="0" smtClean="0"/>
              <a:t>Four Properties of </a:t>
            </a:r>
            <a:br>
              <a:rPr lang="en-US" dirty="0" smtClean="0"/>
            </a:br>
            <a:r>
              <a:rPr lang="en-US" dirty="0" smtClean="0"/>
              <a:t>Propagandists</a:t>
            </a:r>
            <a:endParaRPr lang="en-US" dirty="0"/>
          </a:p>
        </p:txBody>
      </p:sp>
      <p:sp>
        <p:nvSpPr>
          <p:cNvPr id="3" name="Content Placeholder 2"/>
          <p:cNvSpPr>
            <a:spLocks noGrp="1"/>
          </p:cNvSpPr>
          <p:nvPr>
            <p:ph idx="1"/>
          </p:nvPr>
        </p:nvSpPr>
        <p:spPr>
          <a:xfrm>
            <a:off x="457201" y="1408186"/>
            <a:ext cx="4681396" cy="3394472"/>
          </a:xfrm>
        </p:spPr>
        <p:txBody>
          <a:bodyPr/>
          <a:lstStyle/>
          <a:p>
            <a:pPr marL="342900" indent="-342900">
              <a:buFont typeface="Arial"/>
              <a:buChar char="•"/>
            </a:pPr>
            <a:r>
              <a:rPr lang="en-US" sz="2000" dirty="0" smtClean="0"/>
              <a:t>Higher fraction of </a:t>
            </a:r>
            <a:r>
              <a:rPr lang="en-US" sz="2000" dirty="0" err="1" smtClean="0"/>
              <a:t>retweets</a:t>
            </a:r>
            <a:endParaRPr lang="en-US" sz="2000" dirty="0" smtClean="0"/>
          </a:p>
          <a:p>
            <a:pPr marL="342900" indent="-342900">
              <a:buFont typeface="Arial"/>
              <a:buChar char="•"/>
            </a:pPr>
            <a:r>
              <a:rPr lang="en-US" sz="2000" dirty="0" smtClean="0"/>
              <a:t>More </a:t>
            </a:r>
            <a:r>
              <a:rPr lang="en-US" sz="2000" dirty="0" err="1" smtClean="0"/>
              <a:t>bursty</a:t>
            </a:r>
            <a:r>
              <a:rPr lang="en-US" sz="2000" dirty="0" smtClean="0"/>
              <a:t> tweeting volumes</a:t>
            </a:r>
          </a:p>
          <a:p>
            <a:pPr marL="342900" indent="-342900">
              <a:buFont typeface="Arial"/>
              <a:buChar char="•"/>
            </a:pPr>
            <a:r>
              <a:rPr lang="en-US" sz="2000" dirty="0" smtClean="0"/>
              <a:t>Higher daily volumes</a:t>
            </a:r>
          </a:p>
          <a:p>
            <a:pPr marL="342900" indent="-342900">
              <a:buFont typeface="Arial"/>
              <a:buChar char="•"/>
            </a:pPr>
            <a:r>
              <a:rPr lang="en-US" sz="2000" dirty="0" smtClean="0"/>
              <a:t>Quick </a:t>
            </a:r>
            <a:r>
              <a:rPr lang="en-US" sz="2000" dirty="0" err="1" smtClean="0"/>
              <a:t>retweeting</a:t>
            </a:r>
            <a:endParaRPr lang="en-US" sz="2000" dirty="0"/>
          </a:p>
        </p:txBody>
      </p:sp>
      <p:pic>
        <p:nvPicPr>
          <p:cNvPr id="4" name="Picture 3"/>
          <p:cNvPicPr>
            <a:picLocks noChangeAspect="1"/>
          </p:cNvPicPr>
          <p:nvPr/>
        </p:nvPicPr>
        <p:blipFill>
          <a:blip r:embed="rId2"/>
          <a:stretch>
            <a:fillRect/>
          </a:stretch>
        </p:blipFill>
        <p:spPr>
          <a:xfrm>
            <a:off x="5252224" y="0"/>
            <a:ext cx="3434576" cy="5143500"/>
          </a:xfrm>
          <a:prstGeom prst="rect">
            <a:avLst/>
          </a:prstGeom>
        </p:spPr>
      </p:pic>
      <p:sp>
        <p:nvSpPr>
          <p:cNvPr id="6" name="Slide Number Placeholder 5"/>
          <p:cNvSpPr>
            <a:spLocks noGrp="1"/>
          </p:cNvSpPr>
          <p:nvPr>
            <p:ph type="sldNum" sz="quarter" idx="12"/>
          </p:nvPr>
        </p:nvSpPr>
        <p:spPr/>
        <p:txBody>
          <a:bodyPr/>
          <a:lstStyle/>
          <a:p>
            <a:pPr>
              <a:defRPr/>
            </a:pPr>
            <a:fld id="{495ADB0F-E9F2-1D42-9E15-ECDE97EFB0F8}" type="slidenum">
              <a:rPr lang="en-US" smtClean="0"/>
              <a:pPr>
                <a:defRPr/>
              </a:pPr>
              <a:t>30</a:t>
            </a:fld>
            <a:endParaRPr lang="en-US"/>
          </a:p>
        </p:txBody>
      </p:sp>
      <p:sp>
        <p:nvSpPr>
          <p:cNvPr id="7" name="TextBox 6"/>
          <p:cNvSpPr txBox="1"/>
          <p:nvPr/>
        </p:nvSpPr>
        <p:spPr>
          <a:xfrm>
            <a:off x="457200" y="4278313"/>
            <a:ext cx="4527550" cy="830997"/>
          </a:xfrm>
          <a:prstGeom prst="rect">
            <a:avLst/>
          </a:prstGeom>
          <a:solidFill>
            <a:srgbClr val="BBE0E3"/>
          </a:solidFill>
        </p:spPr>
        <p:txBody>
          <a:bodyPr wrap="square" rtlCol="0">
            <a:spAutoFit/>
          </a:bodyPr>
          <a:lstStyle/>
          <a:p>
            <a:r>
              <a:rPr lang="en-US" sz="1200" dirty="0"/>
              <a:t>bias: Measuring the Tweeting Behavior of Propagandists</a:t>
            </a:r>
          </a:p>
          <a:p>
            <a:r>
              <a:rPr lang="en-US" sz="1200" dirty="0"/>
              <a:t>by </a:t>
            </a:r>
            <a:r>
              <a:rPr lang="en-US" sz="1200" dirty="0" err="1"/>
              <a:t>Cristian</a:t>
            </a:r>
            <a:r>
              <a:rPr lang="en-US" sz="1200" dirty="0"/>
              <a:t> </a:t>
            </a:r>
            <a:r>
              <a:rPr lang="en-US" sz="1200" dirty="0" err="1"/>
              <a:t>Lumezanu</a:t>
            </a:r>
            <a:r>
              <a:rPr lang="en-US" sz="1200" dirty="0"/>
              <a:t>, Nick Feamster, and Hans Klein.</a:t>
            </a:r>
          </a:p>
          <a:p>
            <a:r>
              <a:rPr lang="en-US" sz="1200" dirty="0"/>
              <a:t>In the </a:t>
            </a:r>
            <a:r>
              <a:rPr lang="en-US" sz="1200" i="1" dirty="0"/>
              <a:t>Sixth International AAAI Conference on Weblogs and Social </a:t>
            </a:r>
            <a:r>
              <a:rPr lang="en-US" sz="1200" i="1" dirty="0" smtClean="0"/>
              <a:t>Media (ICWSM)</a:t>
            </a:r>
            <a:r>
              <a:rPr lang="en-US" sz="1200" dirty="0" smtClean="0"/>
              <a:t>, </a:t>
            </a:r>
            <a:r>
              <a:rPr lang="en-US" sz="1200" dirty="0"/>
              <a:t>2012.</a:t>
            </a:r>
          </a:p>
        </p:txBody>
      </p:sp>
    </p:spTree>
    <p:extLst>
      <p:ext uri="{BB962C8B-B14F-4D97-AF65-F5344CB8AC3E}">
        <p14:creationId xmlns:p14="http://schemas.microsoft.com/office/powerpoint/2010/main" val="206665904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6553201" cy="857250"/>
          </a:xfrm>
        </p:spPr>
        <p:txBody>
          <a:bodyPr/>
          <a:lstStyle/>
          <a:p>
            <a:pPr algn="l"/>
            <a:r>
              <a:rPr lang="en-US" dirty="0" smtClean="0"/>
              <a:t>Personalization as </a:t>
            </a:r>
            <a:br>
              <a:rPr lang="en-US" dirty="0" smtClean="0"/>
            </a:br>
            <a:r>
              <a:rPr lang="en-US" dirty="0" smtClean="0"/>
              <a:t>“Filter Bubble”</a:t>
            </a:r>
            <a:endParaRPr lang="en-US" dirty="0"/>
          </a:p>
        </p:txBody>
      </p:sp>
      <p:sp>
        <p:nvSpPr>
          <p:cNvPr id="3" name="Content Placeholder 2"/>
          <p:cNvSpPr>
            <a:spLocks noGrp="1"/>
          </p:cNvSpPr>
          <p:nvPr>
            <p:ph idx="1"/>
          </p:nvPr>
        </p:nvSpPr>
        <p:spPr>
          <a:xfrm>
            <a:off x="457200" y="3856173"/>
            <a:ext cx="8229600" cy="1299862"/>
          </a:xfrm>
        </p:spPr>
        <p:txBody>
          <a:bodyPr/>
          <a:lstStyle/>
          <a:p>
            <a:r>
              <a:rPr lang="en-US" sz="1600" dirty="0" smtClean="0"/>
              <a:t>Online personalization is creating situations where we only see things that already suit our own tastes.</a:t>
            </a:r>
          </a:p>
          <a:p>
            <a:r>
              <a:rPr lang="en-US" sz="1600" dirty="0" smtClean="0"/>
              <a:t>Personalization can also be exploited.</a:t>
            </a:r>
          </a:p>
        </p:txBody>
      </p:sp>
      <p:sp>
        <p:nvSpPr>
          <p:cNvPr id="4" name="TextBox 3"/>
          <p:cNvSpPr txBox="1"/>
          <p:nvPr/>
        </p:nvSpPr>
        <p:spPr>
          <a:xfrm>
            <a:off x="204832" y="2118341"/>
            <a:ext cx="8753113" cy="1569660"/>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r>
              <a:rPr lang="en-US" sz="2400" dirty="0" smtClean="0"/>
              <a:t>“A squirrel dying in front of your house may be more relevant to your interests right now than people dying in Africa” </a:t>
            </a:r>
          </a:p>
          <a:p>
            <a:r>
              <a:rPr lang="en-US" sz="2400" dirty="0"/>
              <a:t>	</a:t>
            </a:r>
            <a:r>
              <a:rPr lang="en-US" sz="2400" dirty="0" smtClean="0"/>
              <a:t>											– Mark </a:t>
            </a:r>
            <a:r>
              <a:rPr lang="en-US" sz="2400" dirty="0" err="1" smtClean="0"/>
              <a:t>Zuckerberg</a:t>
            </a:r>
            <a:endParaRPr lang="en-US" sz="2400" dirty="0"/>
          </a:p>
        </p:txBody>
      </p:sp>
      <p:pic>
        <p:nvPicPr>
          <p:cNvPr id="5" name="Picture 4"/>
          <p:cNvPicPr>
            <a:picLocks noChangeAspect="1"/>
          </p:cNvPicPr>
          <p:nvPr/>
        </p:nvPicPr>
        <p:blipFill>
          <a:blip r:embed="rId2"/>
          <a:stretch>
            <a:fillRect/>
          </a:stretch>
        </p:blipFill>
        <p:spPr>
          <a:xfrm>
            <a:off x="7105839" y="171450"/>
            <a:ext cx="1521869" cy="994455"/>
          </a:xfrm>
          <a:prstGeom prst="rect">
            <a:avLst/>
          </a:prstGeom>
        </p:spPr>
      </p:pic>
      <p:sp>
        <p:nvSpPr>
          <p:cNvPr id="6" name="Slide Number Placeholder 5"/>
          <p:cNvSpPr>
            <a:spLocks noGrp="1"/>
          </p:cNvSpPr>
          <p:nvPr>
            <p:ph type="sldNum" sz="quarter" idx="12"/>
          </p:nvPr>
        </p:nvSpPr>
        <p:spPr/>
        <p:txBody>
          <a:bodyPr/>
          <a:lstStyle/>
          <a:p>
            <a:pPr>
              <a:defRPr/>
            </a:pPr>
            <a:fld id="{495ADB0F-E9F2-1D42-9E15-ECDE97EFB0F8}" type="slidenum">
              <a:rPr lang="en-US" smtClean="0"/>
              <a:pPr>
                <a:defRPr/>
              </a:pPr>
              <a:t>31</a:t>
            </a:fld>
            <a:endParaRPr lang="en-US"/>
          </a:p>
        </p:txBody>
      </p:sp>
      <p:pic>
        <p:nvPicPr>
          <p:cNvPr id="7" name="Picture 6"/>
          <p:cNvPicPr>
            <a:picLocks noChangeAspect="1"/>
          </p:cNvPicPr>
          <p:nvPr/>
        </p:nvPicPr>
        <p:blipFill>
          <a:blip r:embed="rId3"/>
          <a:stretch>
            <a:fillRect/>
          </a:stretch>
        </p:blipFill>
        <p:spPr>
          <a:xfrm>
            <a:off x="238720" y="1477218"/>
            <a:ext cx="1877874" cy="456780"/>
          </a:xfrm>
          <a:prstGeom prst="rect">
            <a:avLst/>
          </a:prstGeom>
        </p:spPr>
      </p:pic>
      <p:pic>
        <p:nvPicPr>
          <p:cNvPr id="8" name="Picture 7"/>
          <p:cNvPicPr>
            <a:picLocks noChangeAspect="1"/>
          </p:cNvPicPr>
          <p:nvPr/>
        </p:nvPicPr>
        <p:blipFill>
          <a:blip r:embed="rId4"/>
          <a:stretch>
            <a:fillRect/>
          </a:stretch>
        </p:blipFill>
        <p:spPr>
          <a:xfrm>
            <a:off x="2224976" y="1410787"/>
            <a:ext cx="2310852" cy="523212"/>
          </a:xfrm>
          <a:prstGeom prst="rect">
            <a:avLst/>
          </a:prstGeom>
        </p:spPr>
      </p:pic>
      <p:pic>
        <p:nvPicPr>
          <p:cNvPr id="9" name="Picture 8"/>
          <p:cNvPicPr>
            <a:picLocks noChangeAspect="1"/>
          </p:cNvPicPr>
          <p:nvPr/>
        </p:nvPicPr>
        <p:blipFill>
          <a:blip r:embed="rId5"/>
          <a:stretch>
            <a:fillRect/>
          </a:stretch>
        </p:blipFill>
        <p:spPr>
          <a:xfrm>
            <a:off x="4672388" y="1495816"/>
            <a:ext cx="2166454" cy="427942"/>
          </a:xfrm>
          <a:prstGeom prst="rect">
            <a:avLst/>
          </a:prstGeom>
        </p:spPr>
      </p:pic>
      <p:pic>
        <p:nvPicPr>
          <p:cNvPr id="10" name="Picture 9"/>
          <p:cNvPicPr>
            <a:picLocks noChangeAspect="1"/>
          </p:cNvPicPr>
          <p:nvPr/>
        </p:nvPicPr>
        <p:blipFill>
          <a:blip r:embed="rId6"/>
          <a:stretch>
            <a:fillRect/>
          </a:stretch>
        </p:blipFill>
        <p:spPr>
          <a:xfrm>
            <a:off x="7025965" y="1410787"/>
            <a:ext cx="1809080" cy="550706"/>
          </a:xfrm>
          <a:prstGeom prst="rect">
            <a:avLst/>
          </a:prstGeom>
        </p:spPr>
      </p:pic>
    </p:spTree>
    <p:extLst>
      <p:ext uri="{BB962C8B-B14F-4D97-AF65-F5344CB8AC3E}">
        <p14:creationId xmlns:p14="http://schemas.microsoft.com/office/powerpoint/2010/main" val="3228376067"/>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a:xfrm>
            <a:off x="457200" y="1273723"/>
            <a:ext cx="8229600" cy="3394472"/>
          </a:xfrm>
        </p:spPr>
        <p:txBody>
          <a:bodyPr/>
          <a:lstStyle/>
          <a:p>
            <a:pPr marL="342900" indent="-342900">
              <a:buFont typeface="Arial"/>
              <a:buChar char="•"/>
            </a:pPr>
            <a:r>
              <a:rPr lang="en-US" sz="2800" dirty="0" smtClean="0">
                <a:solidFill>
                  <a:schemeClr val="tx1"/>
                </a:solidFill>
              </a:rPr>
              <a:t>Scalable, continuous measurement of Internet censorship (Encore)</a:t>
            </a:r>
          </a:p>
          <a:p>
            <a:pPr marL="342900" indent="-342900">
              <a:buFont typeface="Arial"/>
              <a:buChar char="•"/>
            </a:pPr>
            <a:r>
              <a:rPr lang="en-US" sz="2800" dirty="0" smtClean="0">
                <a:solidFill>
                  <a:schemeClr val="tx1"/>
                </a:solidFill>
              </a:rPr>
              <a:t>Counter-intelligence against the Chinese Great Firewall (detecting “active probing”)</a:t>
            </a:r>
          </a:p>
          <a:p>
            <a:pPr marL="342900" indent="-342900">
              <a:buFont typeface="Arial"/>
              <a:buChar char="•"/>
            </a:pPr>
            <a:r>
              <a:rPr lang="en-US" sz="2800" dirty="0" smtClean="0">
                <a:solidFill>
                  <a:schemeClr val="tx1"/>
                </a:solidFill>
              </a:rPr>
              <a:t>Measuring and combatting manipulation and propaganda (Bobble)</a:t>
            </a:r>
          </a:p>
        </p:txBody>
      </p:sp>
    </p:spTree>
    <p:extLst>
      <p:ext uri="{BB962C8B-B14F-4D97-AF65-F5344CB8AC3E}">
        <p14:creationId xmlns:p14="http://schemas.microsoft.com/office/powerpoint/2010/main" val="3647274333"/>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(The Remainder of this Material is Covered in the Guest Lecture)</a:t>
            </a:r>
            <a:endParaRPr lang="en-US" dirty="0"/>
          </a:p>
        </p:txBody>
      </p:sp>
      <p:sp>
        <p:nvSpPr>
          <p:cNvPr id="4" name="Slide Number Placeholder 3"/>
          <p:cNvSpPr>
            <a:spLocks noGrp="1"/>
          </p:cNvSpPr>
          <p:nvPr>
            <p:ph type="sldNum" idx="12"/>
          </p:nvPr>
        </p:nvSpPr>
        <p:spPr/>
        <p:txBody>
          <a:bodyPr/>
          <a:lstStyle/>
          <a:p>
            <a:pPr>
              <a:defRPr/>
            </a:pPr>
            <a:fld id="{495ADB0F-E9F2-1D42-9E15-ECDE97EFB0F8}" type="slidenum">
              <a:rPr lang="en-US" smtClean="0"/>
              <a:pPr>
                <a:defRPr/>
              </a:pPr>
              <a:t>33</a:t>
            </a:fld>
            <a:endParaRPr lang="en-US"/>
          </a:p>
        </p:txBody>
      </p:sp>
    </p:spTree>
    <p:extLst>
      <p:ext uri="{BB962C8B-B14F-4D97-AF65-F5344CB8AC3E}">
        <p14:creationId xmlns:p14="http://schemas.microsoft.com/office/powerpoint/2010/main" val="46311212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Shape 111"/>
          <p:cNvSpPr/>
          <p:nvPr/>
        </p:nvSpPr>
        <p:spPr>
          <a:xfrm>
            <a:off x="4085387" y="2914424"/>
            <a:ext cx="2787695" cy="2188512"/>
          </a:xfrm>
          <a:prstGeom prst="cloud">
            <a:avLst/>
          </a:prstGeom>
          <a:solidFill>
            <a:srgbClr val="CFE2F3"/>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a:solidFill>
                  <a:srgbClr val="666666"/>
                </a:solidFill>
              </a:rPr>
              <a:t/>
            </a:r>
            <a:br>
              <a:rPr lang="en">
                <a:solidFill>
                  <a:srgbClr val="666666"/>
                </a:solidFill>
              </a:rPr>
            </a:br>
            <a:r>
              <a:rPr lang="en">
                <a:solidFill>
                  <a:srgbClr val="666666"/>
                </a:solidFill>
              </a:rPr>
              <a:t/>
            </a:r>
            <a:br>
              <a:rPr lang="en">
                <a:solidFill>
                  <a:srgbClr val="666666"/>
                </a:solidFill>
              </a:rPr>
            </a:br>
            <a:r>
              <a:rPr lang="en">
                <a:solidFill>
                  <a:srgbClr val="666666"/>
                </a:solidFill>
              </a:rPr>
              <a:t/>
            </a:r>
            <a:br>
              <a:rPr lang="en">
                <a:solidFill>
                  <a:srgbClr val="666666"/>
                </a:solidFill>
              </a:rPr>
            </a:br>
            <a:r>
              <a:rPr lang="en">
                <a:solidFill>
                  <a:srgbClr val="666666"/>
                </a:solidFill>
              </a:rPr>
              <a:t/>
            </a:r>
            <a:br>
              <a:rPr lang="en">
                <a:solidFill>
                  <a:srgbClr val="666666"/>
                </a:solidFill>
              </a:rPr>
            </a:br>
            <a:r>
              <a:rPr lang="en">
                <a:solidFill>
                  <a:srgbClr val="666666"/>
                </a:solidFill>
              </a:rPr>
              <a:t>Internet</a:t>
            </a:r>
          </a:p>
        </p:txBody>
      </p:sp>
      <p:sp>
        <p:nvSpPr>
          <p:cNvPr id="112" name="Shape 112"/>
          <p:cNvSpPr txBox="1">
            <a:spLocks noGrp="1"/>
          </p:cNvSpPr>
          <p:nvPr>
            <p:ph type="title"/>
          </p:nvPr>
        </p:nvSpPr>
        <p:spPr>
          <a:xfrm>
            <a:off x="311700" y="445025"/>
            <a:ext cx="8520599" cy="572699"/>
          </a:xfrm>
          <a:prstGeom prst="rect">
            <a:avLst/>
          </a:prstGeom>
        </p:spPr>
        <p:txBody>
          <a:bodyPr lIns="91425" tIns="91425" rIns="91425" bIns="91425" anchor="t" anchorCtr="0">
            <a:noAutofit/>
          </a:bodyPr>
          <a:lstStyle/>
          <a:p>
            <a:pPr lvl="0" rtl="0">
              <a:spcBef>
                <a:spcPts val="0"/>
              </a:spcBef>
              <a:buClr>
                <a:schemeClr val="dk1"/>
              </a:buClr>
              <a:buSzPct val="39285"/>
              <a:buFont typeface="Arial"/>
              <a:buNone/>
            </a:pPr>
            <a:r>
              <a:rPr lang="en"/>
              <a:t>Circumventing Internet Censorship Using Proxies</a:t>
            </a:r>
          </a:p>
          <a:p>
            <a:pPr lvl="0" rtl="0">
              <a:spcBef>
                <a:spcPts val="0"/>
              </a:spcBef>
              <a:buNone/>
            </a:pPr>
            <a:endParaRPr/>
          </a:p>
        </p:txBody>
      </p:sp>
      <p:pic>
        <p:nvPicPr>
          <p:cNvPr id="113" name="Shape 113"/>
          <p:cNvPicPr preferRelativeResize="0"/>
          <p:nvPr/>
        </p:nvPicPr>
        <p:blipFill>
          <a:blip r:embed="rId3">
            <a:alphaModFix amt="68000"/>
          </a:blip>
          <a:stretch>
            <a:fillRect/>
          </a:stretch>
        </p:blipFill>
        <p:spPr>
          <a:xfrm>
            <a:off x="7245472" y="3594024"/>
            <a:ext cx="1546812" cy="1016473"/>
          </a:xfrm>
          <a:prstGeom prst="rect">
            <a:avLst/>
          </a:prstGeom>
          <a:noFill/>
          <a:ln>
            <a:noFill/>
          </a:ln>
        </p:spPr>
      </p:pic>
      <p:sp>
        <p:nvSpPr>
          <p:cNvPr id="114" name="Shape 114"/>
          <p:cNvSpPr txBox="1"/>
          <p:nvPr/>
        </p:nvSpPr>
        <p:spPr>
          <a:xfrm>
            <a:off x="7429600" y="3864475"/>
            <a:ext cx="1336800" cy="572699"/>
          </a:xfrm>
          <a:prstGeom prst="rect">
            <a:avLst/>
          </a:prstGeom>
          <a:noFill/>
          <a:ln>
            <a:noFill/>
          </a:ln>
        </p:spPr>
        <p:txBody>
          <a:bodyPr lIns="91425" tIns="91425" rIns="91425" bIns="91425" anchor="t" anchorCtr="0">
            <a:noAutofit/>
          </a:bodyPr>
          <a:lstStyle/>
          <a:p>
            <a:pPr lvl="0" rtl="0">
              <a:spcBef>
                <a:spcPts val="0"/>
              </a:spcBef>
              <a:buNone/>
            </a:pPr>
            <a:r>
              <a:rPr lang="en" b="1"/>
              <a:t>Web servers</a:t>
            </a:r>
          </a:p>
        </p:txBody>
      </p:sp>
      <p:pic>
        <p:nvPicPr>
          <p:cNvPr id="115" name="Shape 115"/>
          <p:cNvPicPr preferRelativeResize="0"/>
          <p:nvPr/>
        </p:nvPicPr>
        <p:blipFill>
          <a:blip r:embed="rId4">
            <a:alphaModFix/>
          </a:blip>
          <a:stretch>
            <a:fillRect/>
          </a:stretch>
        </p:blipFill>
        <p:spPr>
          <a:xfrm>
            <a:off x="113724" y="3559447"/>
            <a:ext cx="1683499" cy="1175250"/>
          </a:xfrm>
          <a:prstGeom prst="rect">
            <a:avLst/>
          </a:prstGeom>
          <a:noFill/>
          <a:ln>
            <a:noFill/>
          </a:ln>
        </p:spPr>
      </p:pic>
      <p:cxnSp>
        <p:nvCxnSpPr>
          <p:cNvPr id="116" name="Shape 116"/>
          <p:cNvCxnSpPr>
            <a:stCxn id="117" idx="1"/>
            <a:endCxn id="118" idx="2"/>
          </p:cNvCxnSpPr>
          <p:nvPr/>
        </p:nvCxnSpPr>
        <p:spPr>
          <a:xfrm rot="10800000" flipH="1">
            <a:off x="2860434" y="4008680"/>
            <a:ext cx="852600" cy="93600"/>
          </a:xfrm>
          <a:prstGeom prst="straightConnector1">
            <a:avLst/>
          </a:prstGeom>
          <a:noFill/>
          <a:ln w="28575" cap="flat" cmpd="sng">
            <a:solidFill>
              <a:srgbClr val="000000"/>
            </a:solidFill>
            <a:prstDash val="dash"/>
            <a:round/>
            <a:headEnd type="none" w="lg" len="lg"/>
            <a:tailEnd type="triangle" w="lg" len="lg"/>
          </a:ln>
        </p:spPr>
      </p:cxnSp>
      <p:pic>
        <p:nvPicPr>
          <p:cNvPr id="119" name="Shape 119"/>
          <p:cNvPicPr preferRelativeResize="0"/>
          <p:nvPr/>
        </p:nvPicPr>
        <p:blipFill>
          <a:blip r:embed="rId5">
            <a:alphaModFix/>
          </a:blip>
          <a:stretch>
            <a:fillRect/>
          </a:stretch>
        </p:blipFill>
        <p:spPr>
          <a:xfrm>
            <a:off x="2456837" y="3901212"/>
            <a:ext cx="402087" cy="402087"/>
          </a:xfrm>
          <a:prstGeom prst="rect">
            <a:avLst/>
          </a:prstGeom>
          <a:noFill/>
          <a:ln>
            <a:noFill/>
          </a:ln>
        </p:spPr>
      </p:pic>
      <p:cxnSp>
        <p:nvCxnSpPr>
          <p:cNvPr id="120" name="Shape 120"/>
          <p:cNvCxnSpPr>
            <a:stCxn id="118" idx="0"/>
            <a:endCxn id="113" idx="1"/>
          </p:cNvCxnSpPr>
          <p:nvPr/>
        </p:nvCxnSpPr>
        <p:spPr>
          <a:xfrm>
            <a:off x="6489772" y="4008661"/>
            <a:ext cx="755700" cy="93600"/>
          </a:xfrm>
          <a:prstGeom prst="straightConnector1">
            <a:avLst/>
          </a:prstGeom>
          <a:noFill/>
          <a:ln w="28575" cap="flat" cmpd="sng">
            <a:solidFill>
              <a:srgbClr val="000000"/>
            </a:solidFill>
            <a:prstDash val="dash"/>
            <a:round/>
            <a:headEnd type="none" w="lg" len="lg"/>
            <a:tailEnd type="triangle" w="lg" len="lg"/>
          </a:ln>
        </p:spPr>
      </p:cxnSp>
      <p:cxnSp>
        <p:nvCxnSpPr>
          <p:cNvPr id="121" name="Shape 121"/>
          <p:cNvCxnSpPr>
            <a:stCxn id="118" idx="2"/>
            <a:endCxn id="118" idx="0"/>
          </p:cNvCxnSpPr>
          <p:nvPr/>
        </p:nvCxnSpPr>
        <p:spPr>
          <a:xfrm>
            <a:off x="3713034" y="4008680"/>
            <a:ext cx="2776800" cy="0"/>
          </a:xfrm>
          <a:prstGeom prst="straightConnector1">
            <a:avLst/>
          </a:prstGeom>
          <a:noFill/>
          <a:ln w="28575" cap="flat" cmpd="sng">
            <a:solidFill>
              <a:srgbClr val="000000"/>
            </a:solidFill>
            <a:prstDash val="dash"/>
            <a:round/>
            <a:headEnd type="none" w="lg" len="lg"/>
            <a:tailEnd type="triangle" w="lg" len="lg"/>
          </a:ln>
        </p:spPr>
      </p:cxnSp>
      <p:sp>
        <p:nvSpPr>
          <p:cNvPr id="122" name="Shape 122"/>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34</a:t>
            </a:fld>
            <a:endParaRPr lang="en"/>
          </a:p>
        </p:txBody>
      </p:sp>
      <p:cxnSp>
        <p:nvCxnSpPr>
          <p:cNvPr id="123" name="Shape 123"/>
          <p:cNvCxnSpPr>
            <a:stCxn id="124" idx="3"/>
            <a:endCxn id="125" idx="1"/>
          </p:cNvCxnSpPr>
          <p:nvPr/>
        </p:nvCxnSpPr>
        <p:spPr>
          <a:xfrm>
            <a:off x="1797225" y="4102267"/>
            <a:ext cx="659700" cy="0"/>
          </a:xfrm>
          <a:prstGeom prst="straightConnector1">
            <a:avLst/>
          </a:prstGeom>
          <a:noFill/>
          <a:ln w="28575" cap="flat" cmpd="sng">
            <a:solidFill>
              <a:srgbClr val="000000"/>
            </a:solidFill>
            <a:prstDash val="dash"/>
            <a:round/>
            <a:headEnd type="none" w="lg" len="lg"/>
            <a:tailEnd type="stealth" w="lg" len="lg"/>
          </a:ln>
        </p:spPr>
      </p:cxnSp>
    </p:spTree>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Shape 199"/>
          <p:cNvSpPr txBox="1">
            <a:spLocks noGrp="1"/>
          </p:cNvSpPr>
          <p:nvPr>
            <p:ph type="body" idx="1"/>
          </p:nvPr>
        </p:nvSpPr>
        <p:spPr>
          <a:xfrm>
            <a:off x="86354" y="1039824"/>
            <a:ext cx="8520599" cy="3416400"/>
          </a:xfrm>
          <a:prstGeom prst="rect">
            <a:avLst/>
          </a:prstGeom>
          <a:ln>
            <a:noFill/>
          </a:ln>
        </p:spPr>
        <p:txBody>
          <a:bodyPr lIns="91425" tIns="91425" rIns="91425" bIns="91425" anchor="t" anchorCtr="0">
            <a:noAutofit/>
          </a:bodyPr>
          <a:lstStyle/>
          <a:p>
            <a:pPr marL="571500" lvl="0" indent="-342900" rtl="0">
              <a:spcBef>
                <a:spcPts val="0"/>
              </a:spcBef>
              <a:buFont typeface="Arial"/>
              <a:buChar char="•"/>
            </a:pPr>
            <a:r>
              <a:rPr lang="en" dirty="0"/>
              <a:t>Not everyone can connect to all web servers</a:t>
            </a:r>
          </a:p>
          <a:p>
            <a:pPr marL="571500" lvl="0" indent="-342900" rtl="0">
              <a:spcBef>
                <a:spcPts val="0"/>
              </a:spcBef>
              <a:buFont typeface="Arial"/>
              <a:buChar char="•"/>
            </a:pPr>
            <a:r>
              <a:rPr lang="en" dirty="0"/>
              <a:t>Many use </a:t>
            </a:r>
            <a:r>
              <a:rPr lang="en" b="1" dirty="0">
                <a:solidFill>
                  <a:srgbClr val="980000"/>
                </a:solidFill>
              </a:rPr>
              <a:t>proxy servers</a:t>
            </a:r>
            <a:r>
              <a:rPr lang="en" dirty="0"/>
              <a:t> to circumvent censorship</a:t>
            </a:r>
          </a:p>
          <a:p>
            <a:pPr marL="571500" lvl="0" indent="-342900" rtl="0">
              <a:spcBef>
                <a:spcPts val="0"/>
              </a:spcBef>
              <a:buFont typeface="Arial"/>
              <a:buChar char="•"/>
            </a:pPr>
            <a:r>
              <a:rPr lang="en" dirty="0"/>
              <a:t>Governments are getting smarter at detecting proxy servers</a:t>
            </a:r>
          </a:p>
        </p:txBody>
      </p:sp>
      <p:sp>
        <p:nvSpPr>
          <p:cNvPr id="200" name="Shape 200"/>
          <p:cNvSpPr txBox="1">
            <a:spLocks noGrp="1"/>
          </p:cNvSpPr>
          <p:nvPr>
            <p:ph type="title"/>
          </p:nvPr>
        </p:nvSpPr>
        <p:spPr>
          <a:xfrm>
            <a:off x="311700" y="445025"/>
            <a:ext cx="8520599" cy="572699"/>
          </a:xfrm>
          <a:prstGeom prst="rect">
            <a:avLst/>
          </a:prstGeom>
        </p:spPr>
        <p:txBody>
          <a:bodyPr lIns="91425" tIns="91425" rIns="91425" bIns="91425" anchor="t" anchorCtr="0">
            <a:noAutofit/>
          </a:bodyPr>
          <a:lstStyle/>
          <a:p>
            <a:pPr lvl="0" rtl="0">
              <a:spcBef>
                <a:spcPts val="0"/>
              </a:spcBef>
              <a:buClr>
                <a:schemeClr val="dk1"/>
              </a:buClr>
              <a:buSzPct val="39285"/>
              <a:buFont typeface="Arial"/>
              <a:buNone/>
            </a:pPr>
            <a:r>
              <a:rPr lang="en" dirty="0"/>
              <a:t>Circumventing Internet Censorship Using Proxies</a:t>
            </a:r>
          </a:p>
          <a:p>
            <a:pPr lvl="0" rtl="0">
              <a:spcBef>
                <a:spcPts val="0"/>
              </a:spcBef>
              <a:buNone/>
            </a:pPr>
            <a:endParaRPr dirty="0"/>
          </a:p>
        </p:txBody>
      </p:sp>
      <p:pic>
        <p:nvPicPr>
          <p:cNvPr id="201" name="Shape 201"/>
          <p:cNvPicPr preferRelativeResize="0"/>
          <p:nvPr/>
        </p:nvPicPr>
        <p:blipFill>
          <a:blip r:embed="rId3">
            <a:alphaModFix amt="68000"/>
          </a:blip>
          <a:stretch>
            <a:fillRect/>
          </a:stretch>
        </p:blipFill>
        <p:spPr>
          <a:xfrm>
            <a:off x="7245472" y="3594024"/>
            <a:ext cx="1546812" cy="1016473"/>
          </a:xfrm>
          <a:prstGeom prst="rect">
            <a:avLst/>
          </a:prstGeom>
          <a:noFill/>
          <a:ln>
            <a:noFill/>
          </a:ln>
        </p:spPr>
      </p:pic>
      <p:sp>
        <p:nvSpPr>
          <p:cNvPr id="202" name="Shape 202"/>
          <p:cNvSpPr txBox="1"/>
          <p:nvPr/>
        </p:nvSpPr>
        <p:spPr>
          <a:xfrm>
            <a:off x="7429600" y="3864475"/>
            <a:ext cx="1336800" cy="572699"/>
          </a:xfrm>
          <a:prstGeom prst="rect">
            <a:avLst/>
          </a:prstGeom>
          <a:noFill/>
          <a:ln>
            <a:noFill/>
          </a:ln>
        </p:spPr>
        <p:txBody>
          <a:bodyPr lIns="91425" tIns="91425" rIns="91425" bIns="91425" anchor="t" anchorCtr="0">
            <a:noAutofit/>
          </a:bodyPr>
          <a:lstStyle/>
          <a:p>
            <a:pPr lvl="0" rtl="0">
              <a:spcBef>
                <a:spcPts val="0"/>
              </a:spcBef>
              <a:buNone/>
            </a:pPr>
            <a:r>
              <a:rPr lang="en" b="1"/>
              <a:t>Web servers</a:t>
            </a:r>
          </a:p>
        </p:txBody>
      </p:sp>
      <p:pic>
        <p:nvPicPr>
          <p:cNvPr id="203" name="Shape 203"/>
          <p:cNvPicPr preferRelativeResize="0"/>
          <p:nvPr/>
        </p:nvPicPr>
        <p:blipFill>
          <a:blip r:embed="rId4">
            <a:alphaModFix/>
          </a:blip>
          <a:stretch>
            <a:fillRect/>
          </a:stretch>
        </p:blipFill>
        <p:spPr>
          <a:xfrm>
            <a:off x="2456837" y="3901212"/>
            <a:ext cx="402087" cy="402087"/>
          </a:xfrm>
          <a:prstGeom prst="rect">
            <a:avLst/>
          </a:prstGeom>
          <a:noFill/>
          <a:ln>
            <a:noFill/>
          </a:ln>
        </p:spPr>
      </p:pic>
      <p:sp>
        <p:nvSpPr>
          <p:cNvPr id="204" name="Shape 204"/>
          <p:cNvSpPr/>
          <p:nvPr/>
        </p:nvSpPr>
        <p:spPr>
          <a:xfrm>
            <a:off x="4085387" y="2914424"/>
            <a:ext cx="2787695" cy="2188512"/>
          </a:xfrm>
          <a:prstGeom prst="cloud">
            <a:avLst/>
          </a:prstGeom>
          <a:solidFill>
            <a:srgbClr val="CFE2F3"/>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a:solidFill>
                  <a:srgbClr val="666666"/>
                </a:solidFill>
              </a:rPr>
              <a:t/>
            </a:r>
            <a:br>
              <a:rPr lang="en">
                <a:solidFill>
                  <a:srgbClr val="666666"/>
                </a:solidFill>
              </a:rPr>
            </a:br>
            <a:r>
              <a:rPr lang="en">
                <a:solidFill>
                  <a:srgbClr val="666666"/>
                </a:solidFill>
              </a:rPr>
              <a:t/>
            </a:r>
            <a:br>
              <a:rPr lang="en">
                <a:solidFill>
                  <a:srgbClr val="666666"/>
                </a:solidFill>
              </a:rPr>
            </a:br>
            <a:r>
              <a:rPr lang="en">
                <a:solidFill>
                  <a:srgbClr val="666666"/>
                </a:solidFill>
              </a:rPr>
              <a:t/>
            </a:r>
            <a:br>
              <a:rPr lang="en">
                <a:solidFill>
                  <a:srgbClr val="666666"/>
                </a:solidFill>
              </a:rPr>
            </a:br>
            <a:r>
              <a:rPr lang="en">
                <a:solidFill>
                  <a:srgbClr val="666666"/>
                </a:solidFill>
              </a:rPr>
              <a:t/>
            </a:r>
            <a:br>
              <a:rPr lang="en">
                <a:solidFill>
                  <a:srgbClr val="666666"/>
                </a:solidFill>
              </a:rPr>
            </a:br>
            <a:r>
              <a:rPr lang="en">
                <a:solidFill>
                  <a:srgbClr val="666666"/>
                </a:solidFill>
              </a:rPr>
              <a:t>Internet</a:t>
            </a:r>
          </a:p>
        </p:txBody>
      </p:sp>
      <p:pic>
        <p:nvPicPr>
          <p:cNvPr id="205" name="Shape 205"/>
          <p:cNvPicPr preferRelativeResize="0"/>
          <p:nvPr/>
        </p:nvPicPr>
        <p:blipFill>
          <a:blip r:embed="rId5">
            <a:alphaModFix/>
          </a:blip>
          <a:stretch>
            <a:fillRect/>
          </a:stretch>
        </p:blipFill>
        <p:spPr>
          <a:xfrm flipH="1">
            <a:off x="2458371" y="3953177"/>
            <a:ext cx="402075" cy="298191"/>
          </a:xfrm>
          <a:prstGeom prst="rect">
            <a:avLst/>
          </a:prstGeom>
          <a:noFill/>
          <a:ln>
            <a:noFill/>
          </a:ln>
        </p:spPr>
      </p:pic>
      <p:cxnSp>
        <p:nvCxnSpPr>
          <p:cNvPr id="206" name="Shape 206"/>
          <p:cNvCxnSpPr>
            <a:stCxn id="205" idx="2"/>
            <a:endCxn id="207" idx="0"/>
          </p:cNvCxnSpPr>
          <p:nvPr/>
        </p:nvCxnSpPr>
        <p:spPr>
          <a:xfrm>
            <a:off x="2659409" y="4251368"/>
            <a:ext cx="3000" cy="359100"/>
          </a:xfrm>
          <a:prstGeom prst="straightConnector1">
            <a:avLst/>
          </a:prstGeom>
          <a:noFill/>
          <a:ln w="9525" cap="flat" cmpd="sng">
            <a:solidFill>
              <a:schemeClr val="dk2"/>
            </a:solidFill>
            <a:prstDash val="solid"/>
            <a:round/>
            <a:headEnd type="triangle" w="lg" len="lg"/>
            <a:tailEnd type="triangle" w="lg" len="lg"/>
          </a:ln>
        </p:spPr>
      </p:cxnSp>
      <p:sp>
        <p:nvSpPr>
          <p:cNvPr id="208" name="Shape 208"/>
          <p:cNvSpPr txBox="1"/>
          <p:nvPr/>
        </p:nvSpPr>
        <p:spPr>
          <a:xfrm>
            <a:off x="4504125" y="3330750"/>
            <a:ext cx="1413599" cy="116699"/>
          </a:xfrm>
          <a:prstGeom prst="rect">
            <a:avLst/>
          </a:prstGeom>
          <a:noFill/>
          <a:ln>
            <a:noFill/>
          </a:ln>
        </p:spPr>
        <p:txBody>
          <a:bodyPr lIns="91425" tIns="91425" rIns="91425" bIns="91425" anchor="t" anchorCtr="0">
            <a:noAutofit/>
          </a:bodyPr>
          <a:lstStyle/>
          <a:p>
            <a:pPr lvl="0" rtl="0">
              <a:spcBef>
                <a:spcPts val="0"/>
              </a:spcBef>
              <a:buNone/>
            </a:pPr>
            <a:r>
              <a:rPr lang="en"/>
              <a:t>Proxy server</a:t>
            </a:r>
          </a:p>
        </p:txBody>
      </p:sp>
      <p:cxnSp>
        <p:nvCxnSpPr>
          <p:cNvPr id="209" name="Shape 209"/>
          <p:cNvCxnSpPr>
            <a:stCxn id="205" idx="1"/>
            <a:endCxn id="210" idx="1"/>
          </p:cNvCxnSpPr>
          <p:nvPr/>
        </p:nvCxnSpPr>
        <p:spPr>
          <a:xfrm rot="10800000" flipH="1">
            <a:off x="2860446" y="3732073"/>
            <a:ext cx="637799" cy="370200"/>
          </a:xfrm>
          <a:prstGeom prst="straightConnector1">
            <a:avLst/>
          </a:prstGeom>
          <a:noFill/>
          <a:ln w="28575" cap="flat" cmpd="sng">
            <a:solidFill>
              <a:srgbClr val="000000"/>
            </a:solidFill>
            <a:prstDash val="dash"/>
            <a:round/>
            <a:headEnd type="none" w="lg" len="lg"/>
            <a:tailEnd type="triangle" w="lg" len="lg"/>
          </a:ln>
        </p:spPr>
      </p:cxnSp>
      <p:pic>
        <p:nvPicPr>
          <p:cNvPr id="211" name="Shape 211"/>
          <p:cNvPicPr preferRelativeResize="0"/>
          <p:nvPr/>
        </p:nvPicPr>
        <p:blipFill>
          <a:blip r:embed="rId6">
            <a:alphaModFix/>
          </a:blip>
          <a:stretch>
            <a:fillRect/>
          </a:stretch>
        </p:blipFill>
        <p:spPr>
          <a:xfrm>
            <a:off x="4897201" y="3032399"/>
            <a:ext cx="402074" cy="402074"/>
          </a:xfrm>
          <a:prstGeom prst="rect">
            <a:avLst/>
          </a:prstGeom>
          <a:noFill/>
          <a:ln>
            <a:noFill/>
          </a:ln>
        </p:spPr>
      </p:pic>
      <p:sp>
        <p:nvSpPr>
          <p:cNvPr id="212" name="Shape 212"/>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35</a:t>
            </a:fld>
            <a:endParaRPr lang="en"/>
          </a:p>
        </p:txBody>
      </p:sp>
      <p:sp>
        <p:nvSpPr>
          <p:cNvPr id="213" name="Shape 213"/>
          <p:cNvSpPr txBox="1"/>
          <p:nvPr/>
        </p:nvSpPr>
        <p:spPr>
          <a:xfrm>
            <a:off x="6439353" y="968137"/>
            <a:ext cx="2581803" cy="1028842"/>
          </a:xfrm>
          <a:prstGeom prst="rect">
            <a:avLst/>
          </a:prstGeom>
          <a:solidFill>
            <a:srgbClr val="BFBFBF"/>
          </a:solidFill>
          <a:ln>
            <a:noFill/>
          </a:ln>
        </p:spPr>
        <p:txBody>
          <a:bodyPr lIns="91425" tIns="91425" rIns="91425" bIns="91425" anchor="t" anchorCtr="0">
            <a:noAutofit/>
          </a:bodyPr>
          <a:lstStyle/>
          <a:p>
            <a:pPr lvl="0" algn="ctr" rtl="0">
              <a:spcBef>
                <a:spcPts val="0"/>
              </a:spcBef>
              <a:spcAft>
                <a:spcPts val="1600"/>
              </a:spcAft>
              <a:buNone/>
            </a:pPr>
            <a:r>
              <a:rPr lang="en" sz="2000" b="1" dirty="0" smtClean="0">
                <a:solidFill>
                  <a:srgbClr val="980000"/>
                </a:solidFill>
              </a:rPr>
              <a:t>How </a:t>
            </a:r>
            <a:r>
              <a:rPr lang="en" sz="2000" b="1" dirty="0">
                <a:solidFill>
                  <a:srgbClr val="980000"/>
                </a:solidFill>
              </a:rPr>
              <a:t>do governments find these proxies?</a:t>
            </a:r>
          </a:p>
        </p:txBody>
      </p:sp>
      <p:pic>
        <p:nvPicPr>
          <p:cNvPr id="214" name="Shape 214" descr="Untitled.png"/>
          <p:cNvPicPr preferRelativeResize="0"/>
          <p:nvPr/>
        </p:nvPicPr>
        <p:blipFill>
          <a:blip r:embed="rId7">
            <a:alphaModFix/>
          </a:blip>
          <a:stretch>
            <a:fillRect/>
          </a:stretch>
        </p:blipFill>
        <p:spPr>
          <a:xfrm>
            <a:off x="2456850" y="4645071"/>
            <a:ext cx="402075" cy="322678"/>
          </a:xfrm>
          <a:prstGeom prst="rect">
            <a:avLst/>
          </a:prstGeom>
          <a:noFill/>
          <a:ln>
            <a:noFill/>
          </a:ln>
        </p:spPr>
      </p:pic>
      <p:cxnSp>
        <p:nvCxnSpPr>
          <p:cNvPr id="215" name="Shape 215"/>
          <p:cNvCxnSpPr>
            <a:stCxn id="216" idx="3"/>
            <a:endCxn id="217" idx="1"/>
          </p:cNvCxnSpPr>
          <p:nvPr/>
        </p:nvCxnSpPr>
        <p:spPr>
          <a:xfrm>
            <a:off x="1797225" y="4102267"/>
            <a:ext cx="659700" cy="0"/>
          </a:xfrm>
          <a:prstGeom prst="straightConnector1">
            <a:avLst/>
          </a:prstGeom>
          <a:noFill/>
          <a:ln w="28575" cap="flat" cmpd="sng">
            <a:solidFill>
              <a:srgbClr val="000000"/>
            </a:solidFill>
            <a:prstDash val="dash"/>
            <a:round/>
            <a:headEnd type="none" w="lg" len="lg"/>
            <a:tailEnd type="stealth" w="lg" len="lg"/>
          </a:ln>
        </p:spPr>
      </p:cxnSp>
      <p:pic>
        <p:nvPicPr>
          <p:cNvPr id="218" name="Shape 218"/>
          <p:cNvPicPr preferRelativeResize="0"/>
          <p:nvPr/>
        </p:nvPicPr>
        <p:blipFill>
          <a:blip r:embed="rId8">
            <a:alphaModFix/>
          </a:blip>
          <a:stretch>
            <a:fillRect/>
          </a:stretch>
        </p:blipFill>
        <p:spPr>
          <a:xfrm>
            <a:off x="166650" y="3516100"/>
            <a:ext cx="1630575" cy="1451649"/>
          </a:xfrm>
          <a:prstGeom prst="rect">
            <a:avLst/>
          </a:prstGeom>
          <a:noFill/>
          <a:ln>
            <a:noFill/>
          </a:ln>
        </p:spPr>
      </p:pic>
      <p:sp>
        <p:nvSpPr>
          <p:cNvPr id="219" name="Shape 219"/>
          <p:cNvSpPr/>
          <p:nvPr/>
        </p:nvSpPr>
        <p:spPr>
          <a:xfrm>
            <a:off x="3261925" y="3635650"/>
            <a:ext cx="311100" cy="402000"/>
          </a:xfrm>
          <a:prstGeom prst="mathMultiply">
            <a:avLst>
              <a:gd name="adj1" fmla="val 23520"/>
            </a:avLst>
          </a:prstGeom>
          <a:solidFill>
            <a:srgbClr val="FF0000"/>
          </a:solidFill>
          <a:ln w="9525" cap="flat" cmpd="sng">
            <a:solidFill>
              <a:srgbClr val="FF0000"/>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9"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Shape 224"/>
          <p:cNvSpPr txBox="1">
            <a:spLocks noGrp="1"/>
          </p:cNvSpPr>
          <p:nvPr>
            <p:ph type="title"/>
          </p:nvPr>
        </p:nvSpPr>
        <p:spPr>
          <a:xfrm>
            <a:off x="311700" y="445025"/>
            <a:ext cx="8769900" cy="572700"/>
          </a:xfrm>
          <a:prstGeom prst="rect">
            <a:avLst/>
          </a:prstGeom>
        </p:spPr>
        <p:txBody>
          <a:bodyPr lIns="91425" tIns="91425" rIns="91425" bIns="91425" anchor="t" anchorCtr="0">
            <a:noAutofit/>
          </a:bodyPr>
          <a:lstStyle/>
          <a:p>
            <a:pPr lvl="0" rtl="0">
              <a:spcBef>
                <a:spcPts val="0"/>
              </a:spcBef>
              <a:buClr>
                <a:schemeClr val="dk1"/>
              </a:buClr>
              <a:buSzPct val="39285"/>
              <a:buFont typeface="Arial"/>
              <a:buNone/>
            </a:pPr>
            <a:r>
              <a:rPr lang="en"/>
              <a:t>How GFW Discovers Hidden Circumvention Servers*</a:t>
            </a:r>
          </a:p>
          <a:p>
            <a:pPr lvl="0" rtl="0">
              <a:spcBef>
                <a:spcPts val="0"/>
              </a:spcBef>
              <a:buClr>
                <a:schemeClr val="dk1"/>
              </a:buClr>
              <a:buSzPct val="39285"/>
              <a:buFont typeface="Arial"/>
              <a:buNone/>
            </a:pPr>
            <a:endParaRPr/>
          </a:p>
          <a:p>
            <a:pPr lvl="0">
              <a:spcBef>
                <a:spcPts val="0"/>
              </a:spcBef>
              <a:buNone/>
            </a:pPr>
            <a:endParaRPr/>
          </a:p>
        </p:txBody>
      </p:sp>
      <p:sp>
        <p:nvSpPr>
          <p:cNvPr id="225" name="Shape 225"/>
          <p:cNvSpPr txBox="1">
            <a:spLocks noGrp="1"/>
          </p:cNvSpPr>
          <p:nvPr>
            <p:ph type="body" idx="1"/>
          </p:nvPr>
        </p:nvSpPr>
        <p:spPr>
          <a:xfrm>
            <a:off x="311700" y="1152475"/>
            <a:ext cx="8520599" cy="2749314"/>
          </a:xfrm>
          <a:prstGeom prst="rect">
            <a:avLst/>
          </a:prstGeom>
        </p:spPr>
        <p:txBody>
          <a:bodyPr lIns="91425" tIns="91425" rIns="91425" bIns="91425" anchor="t" anchorCtr="0">
            <a:noAutofit/>
          </a:bodyPr>
          <a:lstStyle/>
          <a:p>
            <a:pPr marL="342900" lvl="0" indent="-342900" rtl="0">
              <a:lnSpc>
                <a:spcPct val="100000"/>
              </a:lnSpc>
              <a:spcBef>
                <a:spcPts val="0"/>
              </a:spcBef>
              <a:buFont typeface="Arial"/>
              <a:buChar char="•"/>
            </a:pPr>
            <a:r>
              <a:rPr lang="en" sz="2400" dirty="0" smtClean="0"/>
              <a:t>We </a:t>
            </a:r>
            <a:r>
              <a:rPr lang="en" sz="2400" dirty="0"/>
              <a:t>focus on the </a:t>
            </a:r>
            <a:r>
              <a:rPr lang="en" sz="2400" b="1" dirty="0">
                <a:solidFill>
                  <a:srgbClr val="980000"/>
                </a:solidFill>
              </a:rPr>
              <a:t>GFW</a:t>
            </a:r>
            <a:r>
              <a:rPr lang="en" sz="2400" dirty="0"/>
              <a:t> and </a:t>
            </a:r>
            <a:r>
              <a:rPr lang="en" sz="2400" b="1" dirty="0" smtClean="0">
                <a:solidFill>
                  <a:srgbClr val="980000"/>
                </a:solidFill>
              </a:rPr>
              <a:t>Tor</a:t>
            </a:r>
            <a:endParaRPr lang="en-US" sz="2400" b="1" dirty="0" smtClean="0">
              <a:solidFill>
                <a:srgbClr val="980000"/>
              </a:solidFill>
            </a:endParaRPr>
          </a:p>
          <a:p>
            <a:pPr marL="342900" lvl="0" indent="-342900" rtl="0">
              <a:lnSpc>
                <a:spcPct val="100000"/>
              </a:lnSpc>
              <a:spcBef>
                <a:spcPts val="0"/>
              </a:spcBef>
              <a:buFont typeface="Arial"/>
              <a:buChar char="•"/>
            </a:pPr>
            <a:r>
              <a:rPr lang="en" sz="2400" dirty="0" smtClean="0"/>
              <a:t>GFW </a:t>
            </a:r>
            <a:r>
              <a:rPr lang="en" sz="2400" dirty="0"/>
              <a:t>is a</a:t>
            </a:r>
            <a:r>
              <a:rPr lang="en" sz="2400" dirty="0">
                <a:solidFill>
                  <a:srgbClr val="980000"/>
                </a:solidFill>
              </a:rPr>
              <a:t> </a:t>
            </a:r>
            <a:r>
              <a:rPr lang="en" sz="2400" b="1" dirty="0">
                <a:solidFill>
                  <a:srgbClr val="980000"/>
                </a:solidFill>
              </a:rPr>
              <a:t>sophisticated censorship </a:t>
            </a:r>
            <a:r>
              <a:rPr lang="en" sz="2400" b="1" dirty="0" smtClean="0">
                <a:solidFill>
                  <a:srgbClr val="980000"/>
                </a:solidFill>
              </a:rPr>
              <a:t>system</a:t>
            </a:r>
            <a:endParaRPr lang="en-US" sz="2400" b="1" dirty="0" smtClean="0">
              <a:solidFill>
                <a:srgbClr val="980000"/>
              </a:solidFill>
            </a:endParaRPr>
          </a:p>
          <a:p>
            <a:pPr marL="342900" lvl="0" indent="-342900" rtl="0">
              <a:lnSpc>
                <a:spcPct val="100000"/>
              </a:lnSpc>
              <a:spcBef>
                <a:spcPts val="0"/>
              </a:spcBef>
              <a:buFont typeface="Arial"/>
              <a:buChar char="•"/>
            </a:pPr>
            <a:r>
              <a:rPr lang="en" sz="2400" dirty="0" smtClean="0"/>
              <a:t>Tor </a:t>
            </a:r>
            <a:r>
              <a:rPr lang="en" sz="2400" dirty="0"/>
              <a:t>has a long history of being used for </a:t>
            </a:r>
            <a:r>
              <a:rPr lang="en" sz="2400" b="1" dirty="0" smtClean="0">
                <a:solidFill>
                  <a:srgbClr val="980000"/>
                </a:solidFill>
              </a:rPr>
              <a:t>circumventing</a:t>
            </a:r>
            <a:r>
              <a:rPr lang="en" sz="2400" dirty="0" smtClean="0">
                <a:solidFill>
                  <a:srgbClr val="980000"/>
                </a:solidFill>
              </a:rPr>
              <a:t> </a:t>
            </a:r>
            <a:r>
              <a:rPr lang="en" sz="2400" b="1" dirty="0">
                <a:solidFill>
                  <a:srgbClr val="980000"/>
                </a:solidFill>
              </a:rPr>
              <a:t>government censorship</a:t>
            </a:r>
          </a:p>
          <a:p>
            <a:pPr marL="171450" lvl="0" indent="-171450" rtl="0">
              <a:lnSpc>
                <a:spcPct val="100000"/>
              </a:lnSpc>
              <a:spcBef>
                <a:spcPts val="0"/>
              </a:spcBef>
              <a:buClr>
                <a:schemeClr val="dk1"/>
              </a:buClr>
              <a:buSzPct val="91666"/>
              <a:buFont typeface="Arial"/>
              <a:buChar char="•"/>
            </a:pPr>
            <a:endParaRPr sz="2400" dirty="0"/>
          </a:p>
          <a:p>
            <a:pPr marL="171450" lvl="0" indent="-171450" rtl="0">
              <a:lnSpc>
                <a:spcPct val="100000"/>
              </a:lnSpc>
              <a:spcBef>
                <a:spcPts val="0"/>
              </a:spcBef>
              <a:buFont typeface="Arial"/>
              <a:buChar char="•"/>
            </a:pPr>
            <a:endParaRPr sz="2400" dirty="0"/>
          </a:p>
          <a:p>
            <a:pPr marL="342900" lvl="0" indent="-342900">
              <a:lnSpc>
                <a:spcPct val="100000"/>
              </a:lnSpc>
              <a:spcBef>
                <a:spcPts val="0"/>
              </a:spcBef>
              <a:buFont typeface="Arial"/>
              <a:buChar char="•"/>
            </a:pPr>
            <a:endParaRPr sz="2400" dirty="0"/>
          </a:p>
        </p:txBody>
      </p:sp>
      <p:sp>
        <p:nvSpPr>
          <p:cNvPr id="226" name="Shape 226"/>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36</a:t>
            </a:fld>
            <a:endParaRPr lang="en"/>
          </a:p>
        </p:txBody>
      </p:sp>
      <p:sp>
        <p:nvSpPr>
          <p:cNvPr id="227" name="Shape 227"/>
          <p:cNvSpPr txBox="1"/>
          <p:nvPr/>
        </p:nvSpPr>
        <p:spPr>
          <a:xfrm>
            <a:off x="392550" y="4441225"/>
            <a:ext cx="8358900" cy="615600"/>
          </a:xfrm>
          <a:prstGeom prst="rect">
            <a:avLst/>
          </a:prstGeom>
          <a:noFill/>
          <a:ln>
            <a:noFill/>
          </a:ln>
        </p:spPr>
        <p:txBody>
          <a:bodyPr lIns="91425" tIns="91425" rIns="91425" bIns="91425" anchor="t" anchorCtr="0">
            <a:noAutofit/>
          </a:bodyPr>
          <a:lstStyle/>
          <a:p>
            <a:pPr lvl="0" rtl="0">
              <a:spcBef>
                <a:spcPts val="0"/>
              </a:spcBef>
              <a:spcAft>
                <a:spcPts val="1600"/>
              </a:spcAft>
              <a:buNone/>
            </a:pPr>
            <a:r>
              <a:rPr lang="en" sz="1200">
                <a:solidFill>
                  <a:schemeClr val="dk1"/>
                </a:solidFill>
              </a:rPr>
              <a:t>*How the Great Firewall discovers hidden circumvention servers </a:t>
            </a:r>
            <a:br>
              <a:rPr lang="en" sz="1200">
                <a:solidFill>
                  <a:schemeClr val="dk1"/>
                </a:solidFill>
              </a:rPr>
            </a:br>
            <a:r>
              <a:rPr lang="en" sz="800">
                <a:solidFill>
                  <a:schemeClr val="dk1"/>
                </a:solidFill>
              </a:rPr>
              <a:t>Roya Ensafi, David Fifield, Philipp Winter, Nick Feamster, Nicholas Weaver, and Vern Paxson (IMC2015)</a:t>
            </a:r>
          </a:p>
          <a:p>
            <a:pPr lvl="0">
              <a:spcBef>
                <a:spcPts val="0"/>
              </a:spcBef>
              <a:buNone/>
            </a:pPr>
            <a:endParaRPr/>
          </a:p>
        </p:txBody>
      </p:sp>
    </p:spTree>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Shape 232"/>
          <p:cNvSpPr txBox="1">
            <a:spLocks noGrp="1"/>
          </p:cNvSpPr>
          <p:nvPr>
            <p:ph type="title"/>
          </p:nvPr>
        </p:nvSpPr>
        <p:spPr>
          <a:xfrm>
            <a:off x="311700" y="445025"/>
            <a:ext cx="8520599" cy="572699"/>
          </a:xfrm>
          <a:prstGeom prst="rect">
            <a:avLst/>
          </a:prstGeom>
        </p:spPr>
        <p:txBody>
          <a:bodyPr lIns="91425" tIns="91425" rIns="91425" bIns="91425" anchor="t" anchorCtr="0">
            <a:noAutofit/>
          </a:bodyPr>
          <a:lstStyle/>
          <a:p>
            <a:pPr lvl="0" rtl="0">
              <a:spcBef>
                <a:spcPts val="0"/>
              </a:spcBef>
              <a:buClr>
                <a:schemeClr val="dk1"/>
              </a:buClr>
              <a:buSzPct val="39285"/>
              <a:buFont typeface="Arial"/>
              <a:buNone/>
            </a:pPr>
            <a:r>
              <a:rPr lang="en"/>
              <a:t>Censorship Arms Race: GFW vs. Tor</a:t>
            </a:r>
          </a:p>
          <a:p>
            <a:pPr lvl="0" rtl="0">
              <a:spcBef>
                <a:spcPts val="0"/>
              </a:spcBef>
              <a:buNone/>
            </a:pPr>
            <a:endParaRPr/>
          </a:p>
        </p:txBody>
      </p:sp>
      <p:pic>
        <p:nvPicPr>
          <p:cNvPr id="233" name="Shape 233" descr="Copy of Torproject.png"/>
          <p:cNvPicPr preferRelativeResize="0"/>
          <p:nvPr/>
        </p:nvPicPr>
        <p:blipFill>
          <a:blip r:embed="rId3">
            <a:alphaModFix/>
          </a:blip>
          <a:stretch>
            <a:fillRect/>
          </a:stretch>
        </p:blipFill>
        <p:spPr>
          <a:xfrm>
            <a:off x="2125687" y="1017724"/>
            <a:ext cx="910649" cy="682949"/>
          </a:xfrm>
          <a:prstGeom prst="rect">
            <a:avLst/>
          </a:prstGeom>
          <a:noFill/>
          <a:ln>
            <a:noFill/>
          </a:ln>
        </p:spPr>
      </p:pic>
      <p:cxnSp>
        <p:nvCxnSpPr>
          <p:cNvPr id="234" name="Shape 234"/>
          <p:cNvCxnSpPr/>
          <p:nvPr/>
        </p:nvCxnSpPr>
        <p:spPr>
          <a:xfrm>
            <a:off x="382925" y="1780050"/>
            <a:ext cx="0" cy="2701199"/>
          </a:xfrm>
          <a:prstGeom prst="straightConnector1">
            <a:avLst/>
          </a:prstGeom>
          <a:noFill/>
          <a:ln w="28575" cap="flat" cmpd="sng">
            <a:solidFill>
              <a:schemeClr val="dk2"/>
            </a:solidFill>
            <a:prstDash val="solid"/>
            <a:round/>
            <a:headEnd type="none" w="lg" len="lg"/>
            <a:tailEnd type="triangle" w="lg" len="lg"/>
          </a:ln>
        </p:spPr>
      </p:cxnSp>
      <p:sp>
        <p:nvSpPr>
          <p:cNvPr id="235" name="Shape 235"/>
          <p:cNvSpPr txBox="1"/>
          <p:nvPr/>
        </p:nvSpPr>
        <p:spPr>
          <a:xfrm rot="-5398616">
            <a:off x="-220447" y="2762858"/>
            <a:ext cx="745200" cy="351899"/>
          </a:xfrm>
          <a:prstGeom prst="rect">
            <a:avLst/>
          </a:prstGeom>
          <a:noFill/>
          <a:ln>
            <a:noFill/>
          </a:ln>
        </p:spPr>
        <p:txBody>
          <a:bodyPr lIns="91425" tIns="91425" rIns="91425" bIns="91425" anchor="t" anchorCtr="0">
            <a:noAutofit/>
          </a:bodyPr>
          <a:lstStyle/>
          <a:p>
            <a:pPr lvl="0" rtl="0">
              <a:spcBef>
                <a:spcPts val="0"/>
              </a:spcBef>
              <a:buNone/>
            </a:pPr>
            <a:r>
              <a:rPr lang="en" sz="1800"/>
              <a:t>Time</a:t>
            </a:r>
          </a:p>
        </p:txBody>
      </p:sp>
      <p:pic>
        <p:nvPicPr>
          <p:cNvPr id="236" name="Shape 236" descr="chinamap16.png"/>
          <p:cNvPicPr preferRelativeResize="0"/>
          <p:nvPr/>
        </p:nvPicPr>
        <p:blipFill>
          <a:blip r:embed="rId4">
            <a:alphaModFix/>
          </a:blip>
          <a:stretch>
            <a:fillRect/>
          </a:stretch>
        </p:blipFill>
        <p:spPr>
          <a:xfrm>
            <a:off x="6259237" y="1017725"/>
            <a:ext cx="1337300" cy="1081875"/>
          </a:xfrm>
          <a:prstGeom prst="rect">
            <a:avLst/>
          </a:prstGeom>
          <a:noFill/>
          <a:ln>
            <a:noFill/>
          </a:ln>
        </p:spPr>
      </p:pic>
      <p:sp>
        <p:nvSpPr>
          <p:cNvPr id="237" name="Shape 237"/>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37</a:t>
            </a:fld>
            <a:endParaRPr lang="en"/>
          </a:p>
        </p:txBody>
      </p:sp>
      <p:sp>
        <p:nvSpPr>
          <p:cNvPr id="238" name="Shape 238"/>
          <p:cNvSpPr/>
          <p:nvPr/>
        </p:nvSpPr>
        <p:spPr>
          <a:xfrm>
            <a:off x="972675" y="1924500"/>
            <a:ext cx="3323100" cy="745200"/>
          </a:xfrm>
          <a:prstGeom prst="flowChartAlternateProcess">
            <a:avLst/>
          </a:prstGeom>
          <a:solidFill>
            <a:srgbClr val="D9EAD3"/>
          </a:solidFill>
          <a:ln>
            <a:noFill/>
          </a:ln>
        </p:spPr>
        <p:txBody>
          <a:bodyPr lIns="91425" tIns="91425" rIns="91425" bIns="91425" anchor="ctr" anchorCtr="0">
            <a:noAutofit/>
          </a:bodyPr>
          <a:lstStyle/>
          <a:p>
            <a:pPr lvl="0" algn="ctr" rtl="0">
              <a:spcBef>
                <a:spcPts val="0"/>
              </a:spcBef>
              <a:buNone/>
            </a:pPr>
            <a:r>
              <a:rPr lang="en">
                <a:solidFill>
                  <a:schemeClr val="dk1"/>
                </a:solidFill>
              </a:rPr>
              <a:t/>
            </a:r>
            <a:br>
              <a:rPr lang="en">
                <a:solidFill>
                  <a:schemeClr val="dk1"/>
                </a:solidFill>
              </a:rPr>
            </a:br>
            <a:r>
              <a:rPr lang="en">
                <a:solidFill>
                  <a:schemeClr val="dk1"/>
                </a:solidFill>
              </a:rPr>
              <a:t>Use </a:t>
            </a:r>
            <a:r>
              <a:rPr lang="en" b="1">
                <a:solidFill>
                  <a:schemeClr val="dk1"/>
                </a:solidFill>
              </a:rPr>
              <a:t>public Tor network</a:t>
            </a:r>
            <a:r>
              <a:rPr lang="en">
                <a:solidFill>
                  <a:schemeClr val="dk1"/>
                </a:solidFill>
              </a:rPr>
              <a:t> to</a:t>
            </a:r>
          </a:p>
          <a:p>
            <a:pPr lvl="0" algn="ctr" rtl="0">
              <a:spcBef>
                <a:spcPts val="0"/>
              </a:spcBef>
              <a:buNone/>
            </a:pPr>
            <a:r>
              <a:rPr lang="en">
                <a:solidFill>
                  <a:schemeClr val="dk1"/>
                </a:solidFill>
              </a:rPr>
              <a:t>circumvent GFW</a:t>
            </a:r>
          </a:p>
          <a:p>
            <a:pPr lvl="0" rtl="0">
              <a:spcBef>
                <a:spcPts val="0"/>
              </a:spcBef>
              <a:buNone/>
            </a:pPr>
            <a:endParaRPr/>
          </a:p>
        </p:txBody>
      </p:sp>
    </p:spTree>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Shape 243"/>
          <p:cNvSpPr txBox="1">
            <a:spLocks noGrp="1"/>
          </p:cNvSpPr>
          <p:nvPr>
            <p:ph type="title"/>
          </p:nvPr>
        </p:nvSpPr>
        <p:spPr>
          <a:xfrm>
            <a:off x="311700" y="445025"/>
            <a:ext cx="8520599" cy="572699"/>
          </a:xfrm>
          <a:prstGeom prst="rect">
            <a:avLst/>
          </a:prstGeom>
        </p:spPr>
        <p:txBody>
          <a:bodyPr lIns="91425" tIns="91425" rIns="91425" bIns="91425" anchor="t" anchorCtr="0">
            <a:noAutofit/>
          </a:bodyPr>
          <a:lstStyle/>
          <a:p>
            <a:pPr lvl="0" rtl="0">
              <a:spcBef>
                <a:spcPts val="0"/>
              </a:spcBef>
              <a:buClr>
                <a:schemeClr val="dk1"/>
              </a:buClr>
              <a:buSzPct val="39285"/>
              <a:buFont typeface="Arial"/>
              <a:buNone/>
            </a:pPr>
            <a:r>
              <a:rPr lang="en"/>
              <a:t>Censorship Arms Race: GFW vs. Tor</a:t>
            </a:r>
          </a:p>
          <a:p>
            <a:pPr lvl="0" rtl="0">
              <a:spcBef>
                <a:spcPts val="0"/>
              </a:spcBef>
              <a:buNone/>
            </a:pPr>
            <a:endParaRPr/>
          </a:p>
        </p:txBody>
      </p:sp>
      <p:pic>
        <p:nvPicPr>
          <p:cNvPr id="244" name="Shape 244" descr="Copy of Torproject.png"/>
          <p:cNvPicPr preferRelativeResize="0"/>
          <p:nvPr/>
        </p:nvPicPr>
        <p:blipFill>
          <a:blip r:embed="rId3">
            <a:alphaModFix/>
          </a:blip>
          <a:stretch>
            <a:fillRect/>
          </a:stretch>
        </p:blipFill>
        <p:spPr>
          <a:xfrm>
            <a:off x="2125687" y="1017724"/>
            <a:ext cx="910649" cy="682949"/>
          </a:xfrm>
          <a:prstGeom prst="rect">
            <a:avLst/>
          </a:prstGeom>
          <a:noFill/>
          <a:ln>
            <a:noFill/>
          </a:ln>
        </p:spPr>
      </p:pic>
      <p:cxnSp>
        <p:nvCxnSpPr>
          <p:cNvPr id="245" name="Shape 245"/>
          <p:cNvCxnSpPr/>
          <p:nvPr/>
        </p:nvCxnSpPr>
        <p:spPr>
          <a:xfrm>
            <a:off x="382925" y="1780050"/>
            <a:ext cx="0" cy="2701199"/>
          </a:xfrm>
          <a:prstGeom prst="straightConnector1">
            <a:avLst/>
          </a:prstGeom>
          <a:noFill/>
          <a:ln w="28575" cap="flat" cmpd="sng">
            <a:solidFill>
              <a:schemeClr val="dk2"/>
            </a:solidFill>
            <a:prstDash val="solid"/>
            <a:round/>
            <a:headEnd type="none" w="lg" len="lg"/>
            <a:tailEnd type="triangle" w="lg" len="lg"/>
          </a:ln>
        </p:spPr>
      </p:cxnSp>
      <p:sp>
        <p:nvSpPr>
          <p:cNvPr id="246" name="Shape 246"/>
          <p:cNvSpPr txBox="1"/>
          <p:nvPr/>
        </p:nvSpPr>
        <p:spPr>
          <a:xfrm rot="-5398616">
            <a:off x="-220447" y="2762858"/>
            <a:ext cx="745200" cy="351899"/>
          </a:xfrm>
          <a:prstGeom prst="rect">
            <a:avLst/>
          </a:prstGeom>
          <a:noFill/>
          <a:ln>
            <a:noFill/>
          </a:ln>
        </p:spPr>
        <p:txBody>
          <a:bodyPr lIns="91425" tIns="91425" rIns="91425" bIns="91425" anchor="t" anchorCtr="0">
            <a:noAutofit/>
          </a:bodyPr>
          <a:lstStyle/>
          <a:p>
            <a:pPr lvl="0" rtl="0">
              <a:spcBef>
                <a:spcPts val="0"/>
              </a:spcBef>
              <a:buNone/>
            </a:pPr>
            <a:r>
              <a:rPr lang="en" sz="1800"/>
              <a:t>Time</a:t>
            </a:r>
          </a:p>
        </p:txBody>
      </p:sp>
      <p:pic>
        <p:nvPicPr>
          <p:cNvPr id="247" name="Shape 247" descr="chinamap16.png"/>
          <p:cNvPicPr preferRelativeResize="0"/>
          <p:nvPr/>
        </p:nvPicPr>
        <p:blipFill>
          <a:blip r:embed="rId4">
            <a:alphaModFix/>
          </a:blip>
          <a:stretch>
            <a:fillRect/>
          </a:stretch>
        </p:blipFill>
        <p:spPr>
          <a:xfrm>
            <a:off x="6259237" y="1017725"/>
            <a:ext cx="1337300" cy="1081875"/>
          </a:xfrm>
          <a:prstGeom prst="rect">
            <a:avLst/>
          </a:prstGeom>
          <a:noFill/>
          <a:ln>
            <a:noFill/>
          </a:ln>
        </p:spPr>
      </p:pic>
      <p:sp>
        <p:nvSpPr>
          <p:cNvPr id="248" name="Shape 248"/>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38</a:t>
            </a:fld>
            <a:endParaRPr lang="en"/>
          </a:p>
        </p:txBody>
      </p:sp>
      <p:cxnSp>
        <p:nvCxnSpPr>
          <p:cNvPr id="249" name="Shape 249"/>
          <p:cNvCxnSpPr>
            <a:stCxn id="250" idx="3"/>
            <a:endCxn id="251" idx="1"/>
          </p:cNvCxnSpPr>
          <p:nvPr/>
        </p:nvCxnSpPr>
        <p:spPr>
          <a:xfrm>
            <a:off x="4295775" y="2297100"/>
            <a:ext cx="900900" cy="297300"/>
          </a:xfrm>
          <a:prstGeom prst="straightConnector1">
            <a:avLst/>
          </a:prstGeom>
          <a:noFill/>
          <a:ln w="28575" cap="flat" cmpd="sng">
            <a:solidFill>
              <a:schemeClr val="dk2"/>
            </a:solidFill>
            <a:prstDash val="solid"/>
            <a:round/>
            <a:headEnd type="none" w="lg" len="lg"/>
            <a:tailEnd type="triangle" w="lg" len="lg"/>
          </a:ln>
        </p:spPr>
      </p:cxnSp>
      <p:sp>
        <p:nvSpPr>
          <p:cNvPr id="250" name="Shape 250"/>
          <p:cNvSpPr/>
          <p:nvPr/>
        </p:nvSpPr>
        <p:spPr>
          <a:xfrm>
            <a:off x="972675" y="1924500"/>
            <a:ext cx="3323100" cy="745200"/>
          </a:xfrm>
          <a:prstGeom prst="flowChartAlternateProcess">
            <a:avLst/>
          </a:prstGeom>
          <a:solidFill>
            <a:srgbClr val="D9EAD3"/>
          </a:solidFill>
          <a:ln>
            <a:noFill/>
          </a:ln>
        </p:spPr>
        <p:txBody>
          <a:bodyPr lIns="91425" tIns="91425" rIns="91425" bIns="91425" anchor="ctr" anchorCtr="0">
            <a:noAutofit/>
          </a:bodyPr>
          <a:lstStyle/>
          <a:p>
            <a:pPr lvl="0" algn="ctr" rtl="0">
              <a:spcBef>
                <a:spcPts val="0"/>
              </a:spcBef>
              <a:buNone/>
            </a:pPr>
            <a:r>
              <a:rPr lang="en">
                <a:solidFill>
                  <a:schemeClr val="dk1"/>
                </a:solidFill>
              </a:rPr>
              <a:t/>
            </a:r>
            <a:br>
              <a:rPr lang="en">
                <a:solidFill>
                  <a:schemeClr val="dk1"/>
                </a:solidFill>
              </a:rPr>
            </a:br>
            <a:r>
              <a:rPr lang="en">
                <a:solidFill>
                  <a:schemeClr val="dk1"/>
                </a:solidFill>
              </a:rPr>
              <a:t>Use </a:t>
            </a:r>
            <a:r>
              <a:rPr lang="en" b="1">
                <a:solidFill>
                  <a:schemeClr val="dk1"/>
                </a:solidFill>
              </a:rPr>
              <a:t>public Tor network</a:t>
            </a:r>
            <a:r>
              <a:rPr lang="en">
                <a:solidFill>
                  <a:schemeClr val="dk1"/>
                </a:solidFill>
              </a:rPr>
              <a:t> to</a:t>
            </a:r>
          </a:p>
          <a:p>
            <a:pPr lvl="0" algn="ctr" rtl="0">
              <a:spcBef>
                <a:spcPts val="0"/>
              </a:spcBef>
              <a:buNone/>
            </a:pPr>
            <a:r>
              <a:rPr lang="en">
                <a:solidFill>
                  <a:schemeClr val="dk1"/>
                </a:solidFill>
              </a:rPr>
              <a:t>circumvent GFW</a:t>
            </a:r>
          </a:p>
          <a:p>
            <a:pPr lvl="0" rtl="0">
              <a:spcBef>
                <a:spcPts val="0"/>
              </a:spcBef>
              <a:buNone/>
            </a:pPr>
            <a:endParaRPr/>
          </a:p>
        </p:txBody>
      </p:sp>
      <p:sp>
        <p:nvSpPr>
          <p:cNvPr id="251" name="Shape 251"/>
          <p:cNvSpPr/>
          <p:nvPr/>
        </p:nvSpPr>
        <p:spPr>
          <a:xfrm>
            <a:off x="5196600" y="2286475"/>
            <a:ext cx="3323100" cy="615600"/>
          </a:xfrm>
          <a:prstGeom prst="roundRect">
            <a:avLst>
              <a:gd name="adj" fmla="val 16667"/>
            </a:avLst>
          </a:prstGeom>
          <a:solidFill>
            <a:srgbClr val="FF5544"/>
          </a:solidFill>
          <a:ln>
            <a:noFill/>
          </a:ln>
        </p:spPr>
        <p:txBody>
          <a:bodyPr lIns="91425" tIns="91425" rIns="91425" bIns="91425" anchor="ctr" anchorCtr="0">
            <a:noAutofit/>
          </a:bodyPr>
          <a:lstStyle/>
          <a:p>
            <a:pPr lvl="0" algn="ctr" rtl="0">
              <a:spcBef>
                <a:spcPts val="0"/>
              </a:spcBef>
              <a:buNone/>
            </a:pPr>
            <a:r>
              <a:rPr lang="en" b="1">
                <a:solidFill>
                  <a:schemeClr val="dk1"/>
                </a:solidFill>
              </a:rPr>
              <a:t>Download</a:t>
            </a:r>
            <a:r>
              <a:rPr lang="en">
                <a:solidFill>
                  <a:schemeClr val="dk1"/>
                </a:solidFill>
              </a:rPr>
              <a:t> consensus and </a:t>
            </a:r>
            <a:r>
              <a:rPr lang="en" b="1">
                <a:solidFill>
                  <a:schemeClr val="dk1"/>
                </a:solidFill>
              </a:rPr>
              <a:t>block relays</a:t>
            </a:r>
          </a:p>
        </p:txBody>
      </p:sp>
    </p:spTree>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Shape 256"/>
          <p:cNvSpPr txBox="1">
            <a:spLocks noGrp="1"/>
          </p:cNvSpPr>
          <p:nvPr>
            <p:ph type="title"/>
          </p:nvPr>
        </p:nvSpPr>
        <p:spPr>
          <a:xfrm>
            <a:off x="311700" y="445025"/>
            <a:ext cx="8520599" cy="572699"/>
          </a:xfrm>
          <a:prstGeom prst="rect">
            <a:avLst/>
          </a:prstGeom>
        </p:spPr>
        <p:txBody>
          <a:bodyPr lIns="91425" tIns="91425" rIns="91425" bIns="91425" anchor="t" anchorCtr="0">
            <a:noAutofit/>
          </a:bodyPr>
          <a:lstStyle/>
          <a:p>
            <a:pPr lvl="0" rtl="0">
              <a:spcBef>
                <a:spcPts val="0"/>
              </a:spcBef>
              <a:buClr>
                <a:schemeClr val="dk1"/>
              </a:buClr>
              <a:buSzPct val="39285"/>
              <a:buFont typeface="Arial"/>
              <a:buNone/>
            </a:pPr>
            <a:r>
              <a:rPr lang="en"/>
              <a:t>Censorship Arms Race: GFW vs. Tor</a:t>
            </a:r>
          </a:p>
          <a:p>
            <a:pPr lvl="0" rtl="0">
              <a:spcBef>
                <a:spcPts val="0"/>
              </a:spcBef>
              <a:buNone/>
            </a:pPr>
            <a:endParaRPr/>
          </a:p>
        </p:txBody>
      </p:sp>
      <p:pic>
        <p:nvPicPr>
          <p:cNvPr id="257" name="Shape 257" descr="Copy of Torproject.png"/>
          <p:cNvPicPr preferRelativeResize="0"/>
          <p:nvPr/>
        </p:nvPicPr>
        <p:blipFill>
          <a:blip r:embed="rId3">
            <a:alphaModFix/>
          </a:blip>
          <a:stretch>
            <a:fillRect/>
          </a:stretch>
        </p:blipFill>
        <p:spPr>
          <a:xfrm>
            <a:off x="2125687" y="1017724"/>
            <a:ext cx="910649" cy="682949"/>
          </a:xfrm>
          <a:prstGeom prst="rect">
            <a:avLst/>
          </a:prstGeom>
          <a:noFill/>
          <a:ln>
            <a:noFill/>
          </a:ln>
        </p:spPr>
      </p:pic>
      <p:cxnSp>
        <p:nvCxnSpPr>
          <p:cNvPr id="258" name="Shape 258"/>
          <p:cNvCxnSpPr/>
          <p:nvPr/>
        </p:nvCxnSpPr>
        <p:spPr>
          <a:xfrm>
            <a:off x="382925" y="1780050"/>
            <a:ext cx="0" cy="2701199"/>
          </a:xfrm>
          <a:prstGeom prst="straightConnector1">
            <a:avLst/>
          </a:prstGeom>
          <a:noFill/>
          <a:ln w="28575" cap="flat" cmpd="sng">
            <a:solidFill>
              <a:schemeClr val="dk2"/>
            </a:solidFill>
            <a:prstDash val="solid"/>
            <a:round/>
            <a:headEnd type="none" w="lg" len="lg"/>
            <a:tailEnd type="triangle" w="lg" len="lg"/>
          </a:ln>
        </p:spPr>
      </p:cxnSp>
      <p:sp>
        <p:nvSpPr>
          <p:cNvPr id="259" name="Shape 259"/>
          <p:cNvSpPr txBox="1"/>
          <p:nvPr/>
        </p:nvSpPr>
        <p:spPr>
          <a:xfrm rot="-5398616">
            <a:off x="-220447" y="2762858"/>
            <a:ext cx="745200" cy="351899"/>
          </a:xfrm>
          <a:prstGeom prst="rect">
            <a:avLst/>
          </a:prstGeom>
          <a:noFill/>
          <a:ln>
            <a:noFill/>
          </a:ln>
        </p:spPr>
        <p:txBody>
          <a:bodyPr lIns="91425" tIns="91425" rIns="91425" bIns="91425" anchor="t" anchorCtr="0">
            <a:noAutofit/>
          </a:bodyPr>
          <a:lstStyle/>
          <a:p>
            <a:pPr lvl="0" rtl="0">
              <a:spcBef>
                <a:spcPts val="0"/>
              </a:spcBef>
              <a:buNone/>
            </a:pPr>
            <a:r>
              <a:rPr lang="en" sz="1800"/>
              <a:t>Time</a:t>
            </a:r>
          </a:p>
        </p:txBody>
      </p:sp>
      <p:pic>
        <p:nvPicPr>
          <p:cNvPr id="260" name="Shape 260" descr="chinamap16.png"/>
          <p:cNvPicPr preferRelativeResize="0"/>
          <p:nvPr/>
        </p:nvPicPr>
        <p:blipFill>
          <a:blip r:embed="rId4">
            <a:alphaModFix/>
          </a:blip>
          <a:stretch>
            <a:fillRect/>
          </a:stretch>
        </p:blipFill>
        <p:spPr>
          <a:xfrm>
            <a:off x="6259237" y="1017725"/>
            <a:ext cx="1337300" cy="1081875"/>
          </a:xfrm>
          <a:prstGeom prst="rect">
            <a:avLst/>
          </a:prstGeom>
          <a:noFill/>
          <a:ln>
            <a:noFill/>
          </a:ln>
        </p:spPr>
      </p:pic>
      <p:sp>
        <p:nvSpPr>
          <p:cNvPr id="261" name="Shape 261"/>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39</a:t>
            </a:fld>
            <a:endParaRPr lang="en"/>
          </a:p>
        </p:txBody>
      </p:sp>
      <p:cxnSp>
        <p:nvCxnSpPr>
          <p:cNvPr id="262" name="Shape 262"/>
          <p:cNvCxnSpPr>
            <a:stCxn id="263" idx="3"/>
            <a:endCxn id="264" idx="1"/>
          </p:cNvCxnSpPr>
          <p:nvPr/>
        </p:nvCxnSpPr>
        <p:spPr>
          <a:xfrm>
            <a:off x="4295775" y="2297100"/>
            <a:ext cx="900900" cy="297300"/>
          </a:xfrm>
          <a:prstGeom prst="straightConnector1">
            <a:avLst/>
          </a:prstGeom>
          <a:noFill/>
          <a:ln w="28575" cap="flat" cmpd="sng">
            <a:solidFill>
              <a:schemeClr val="dk2"/>
            </a:solidFill>
            <a:prstDash val="solid"/>
            <a:round/>
            <a:headEnd type="none" w="lg" len="lg"/>
            <a:tailEnd type="triangle" w="lg" len="lg"/>
          </a:ln>
        </p:spPr>
      </p:cxnSp>
      <p:cxnSp>
        <p:nvCxnSpPr>
          <p:cNvPr id="265" name="Shape 265"/>
          <p:cNvCxnSpPr>
            <a:stCxn id="264" idx="1"/>
            <a:endCxn id="266" idx="3"/>
          </p:cNvCxnSpPr>
          <p:nvPr/>
        </p:nvCxnSpPr>
        <p:spPr>
          <a:xfrm flipH="1">
            <a:off x="4281900" y="2594275"/>
            <a:ext cx="914700" cy="622500"/>
          </a:xfrm>
          <a:prstGeom prst="straightConnector1">
            <a:avLst/>
          </a:prstGeom>
          <a:noFill/>
          <a:ln w="28575" cap="flat" cmpd="sng">
            <a:solidFill>
              <a:schemeClr val="dk2"/>
            </a:solidFill>
            <a:prstDash val="solid"/>
            <a:round/>
            <a:headEnd type="none" w="lg" len="lg"/>
            <a:tailEnd type="triangle" w="lg" len="lg"/>
          </a:ln>
        </p:spPr>
      </p:cxnSp>
      <p:sp>
        <p:nvSpPr>
          <p:cNvPr id="263" name="Shape 263"/>
          <p:cNvSpPr/>
          <p:nvPr/>
        </p:nvSpPr>
        <p:spPr>
          <a:xfrm>
            <a:off x="972675" y="1924500"/>
            <a:ext cx="3323100" cy="745200"/>
          </a:xfrm>
          <a:prstGeom prst="flowChartAlternateProcess">
            <a:avLst/>
          </a:prstGeom>
          <a:solidFill>
            <a:srgbClr val="D9EAD3"/>
          </a:solidFill>
          <a:ln>
            <a:noFill/>
          </a:ln>
        </p:spPr>
        <p:txBody>
          <a:bodyPr lIns="91425" tIns="91425" rIns="91425" bIns="91425" anchor="ctr" anchorCtr="0">
            <a:noAutofit/>
          </a:bodyPr>
          <a:lstStyle/>
          <a:p>
            <a:pPr lvl="0" algn="ctr" rtl="0">
              <a:spcBef>
                <a:spcPts val="0"/>
              </a:spcBef>
              <a:buNone/>
            </a:pPr>
            <a:r>
              <a:rPr lang="en">
                <a:solidFill>
                  <a:schemeClr val="dk1"/>
                </a:solidFill>
              </a:rPr>
              <a:t/>
            </a:r>
            <a:br>
              <a:rPr lang="en">
                <a:solidFill>
                  <a:schemeClr val="dk1"/>
                </a:solidFill>
              </a:rPr>
            </a:br>
            <a:r>
              <a:rPr lang="en">
                <a:solidFill>
                  <a:schemeClr val="dk1"/>
                </a:solidFill>
              </a:rPr>
              <a:t>Use </a:t>
            </a:r>
            <a:r>
              <a:rPr lang="en" b="1">
                <a:solidFill>
                  <a:schemeClr val="dk1"/>
                </a:solidFill>
              </a:rPr>
              <a:t>public Tor network</a:t>
            </a:r>
            <a:r>
              <a:rPr lang="en">
                <a:solidFill>
                  <a:schemeClr val="dk1"/>
                </a:solidFill>
              </a:rPr>
              <a:t> to</a:t>
            </a:r>
          </a:p>
          <a:p>
            <a:pPr lvl="0" algn="ctr" rtl="0">
              <a:spcBef>
                <a:spcPts val="0"/>
              </a:spcBef>
              <a:buNone/>
            </a:pPr>
            <a:r>
              <a:rPr lang="en">
                <a:solidFill>
                  <a:schemeClr val="dk1"/>
                </a:solidFill>
              </a:rPr>
              <a:t>circumvent GFW</a:t>
            </a:r>
          </a:p>
          <a:p>
            <a:pPr lvl="0" rtl="0">
              <a:spcBef>
                <a:spcPts val="0"/>
              </a:spcBef>
              <a:buNone/>
            </a:pPr>
            <a:endParaRPr/>
          </a:p>
        </p:txBody>
      </p:sp>
      <p:sp>
        <p:nvSpPr>
          <p:cNvPr id="266" name="Shape 266"/>
          <p:cNvSpPr/>
          <p:nvPr/>
        </p:nvSpPr>
        <p:spPr>
          <a:xfrm>
            <a:off x="958875" y="2844300"/>
            <a:ext cx="3323100" cy="745200"/>
          </a:xfrm>
          <a:prstGeom prst="flowChartAlternateProcess">
            <a:avLst/>
          </a:prstGeom>
          <a:solidFill>
            <a:srgbClr val="D9EAD3"/>
          </a:solidFill>
          <a:ln>
            <a:noFill/>
          </a:ln>
        </p:spPr>
        <p:txBody>
          <a:bodyPr lIns="91425" tIns="91425" rIns="91425" bIns="91425" anchor="ctr" anchorCtr="0">
            <a:noAutofit/>
          </a:bodyPr>
          <a:lstStyle/>
          <a:p>
            <a:pPr lvl="0" algn="ctr" rtl="0">
              <a:spcBef>
                <a:spcPts val="0"/>
              </a:spcBef>
              <a:buNone/>
            </a:pPr>
            <a:r>
              <a:rPr lang="en">
                <a:solidFill>
                  <a:schemeClr val="dk1"/>
                </a:solidFill>
              </a:rPr>
              <a:t>Introduce </a:t>
            </a:r>
            <a:r>
              <a:rPr lang="en" b="1">
                <a:solidFill>
                  <a:schemeClr val="dk1"/>
                </a:solidFill>
              </a:rPr>
              <a:t>private bridges</a:t>
            </a:r>
            <a:r>
              <a:rPr lang="en">
                <a:solidFill>
                  <a:schemeClr val="dk1"/>
                </a:solidFill>
              </a:rPr>
              <a:t>, whose distribution is </a:t>
            </a:r>
            <a:r>
              <a:rPr lang="en" b="1">
                <a:solidFill>
                  <a:schemeClr val="dk1"/>
                </a:solidFill>
              </a:rPr>
              <a:t>rate-limited</a:t>
            </a:r>
          </a:p>
        </p:txBody>
      </p:sp>
      <p:sp>
        <p:nvSpPr>
          <p:cNvPr id="264" name="Shape 264"/>
          <p:cNvSpPr/>
          <p:nvPr/>
        </p:nvSpPr>
        <p:spPr>
          <a:xfrm>
            <a:off x="5196600" y="2286475"/>
            <a:ext cx="3323100" cy="615600"/>
          </a:xfrm>
          <a:prstGeom prst="roundRect">
            <a:avLst>
              <a:gd name="adj" fmla="val 16667"/>
            </a:avLst>
          </a:prstGeom>
          <a:solidFill>
            <a:srgbClr val="FF5544"/>
          </a:solidFill>
          <a:ln>
            <a:noFill/>
          </a:ln>
        </p:spPr>
        <p:txBody>
          <a:bodyPr lIns="91425" tIns="91425" rIns="91425" bIns="91425" anchor="ctr" anchorCtr="0">
            <a:noAutofit/>
          </a:bodyPr>
          <a:lstStyle/>
          <a:p>
            <a:pPr lvl="0" algn="ctr" rtl="0">
              <a:spcBef>
                <a:spcPts val="0"/>
              </a:spcBef>
              <a:buNone/>
            </a:pPr>
            <a:r>
              <a:rPr lang="en" b="1">
                <a:solidFill>
                  <a:schemeClr val="dk1"/>
                </a:solidFill>
              </a:rPr>
              <a:t>Download</a:t>
            </a:r>
            <a:r>
              <a:rPr lang="en">
                <a:solidFill>
                  <a:schemeClr val="dk1"/>
                </a:solidFill>
              </a:rPr>
              <a:t> consensus and </a:t>
            </a:r>
            <a:r>
              <a:rPr lang="en" b="1">
                <a:solidFill>
                  <a:schemeClr val="dk1"/>
                </a:solidFill>
              </a:rPr>
              <a:t>block relays</a:t>
            </a:r>
          </a:p>
        </p:txBody>
      </p:sp>
    </p:spTree>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Various Anecdotes</a:t>
            </a:r>
            <a:endParaRPr lang="en-US" dirty="0"/>
          </a:p>
        </p:txBody>
      </p:sp>
      <p:sp>
        <p:nvSpPr>
          <p:cNvPr id="4" name="Content Placeholder 3"/>
          <p:cNvSpPr>
            <a:spLocks noGrp="1"/>
          </p:cNvSpPr>
          <p:nvPr>
            <p:ph idx="1"/>
          </p:nvPr>
        </p:nvSpPr>
        <p:spPr/>
        <p:txBody>
          <a:bodyPr/>
          <a:lstStyle/>
          <a:p>
            <a:pPr marL="342900" indent="-342900">
              <a:buFont typeface="Arial"/>
              <a:buChar char="•"/>
            </a:pPr>
            <a:r>
              <a:rPr lang="en-US" sz="2000" dirty="0" smtClean="0"/>
              <a:t>In 23 countries, a blogger or Internet user was </a:t>
            </a:r>
            <a:r>
              <a:rPr lang="en-US" sz="2000" b="1" dirty="0" smtClean="0"/>
              <a:t>arrested</a:t>
            </a:r>
            <a:r>
              <a:rPr lang="en-US" sz="2000" dirty="0" smtClean="0"/>
              <a:t> for content posted online</a:t>
            </a:r>
          </a:p>
          <a:p>
            <a:pPr marL="285750" lvl="8" indent="-285750">
              <a:buFont typeface="Arial"/>
              <a:buChar char="•"/>
            </a:pPr>
            <a:r>
              <a:rPr lang="en-US" sz="1600" dirty="0" smtClean="0"/>
              <a:t>Chinese woman sent to labor camp for satirical Twitter message</a:t>
            </a:r>
          </a:p>
          <a:p>
            <a:pPr marL="285750" lvl="6" indent="-285750">
              <a:buFont typeface="Arial"/>
              <a:buChar char="•"/>
            </a:pPr>
            <a:r>
              <a:rPr lang="en-US" sz="1600" dirty="0" smtClean="0"/>
              <a:t>Indonesian woman fined for an email complaining about a local hospital</a:t>
            </a:r>
          </a:p>
          <a:p>
            <a:pPr marL="742950" lvl="1" indent="-285750">
              <a:buFont typeface="Arial"/>
              <a:buChar char="•"/>
            </a:pPr>
            <a:endParaRPr lang="en-US" sz="1600" dirty="0" smtClean="0"/>
          </a:p>
          <a:p>
            <a:pPr marL="342900" indent="-342900">
              <a:buFont typeface="Arial"/>
              <a:buChar char="•"/>
            </a:pPr>
            <a:r>
              <a:rPr lang="en-US" sz="2000" dirty="0" smtClean="0"/>
              <a:t>Twelve countries instituted </a:t>
            </a:r>
            <a:r>
              <a:rPr lang="en-US" sz="2000" b="1" dirty="0" smtClean="0"/>
              <a:t>bans</a:t>
            </a:r>
            <a:r>
              <a:rPr lang="en-US" sz="2000" dirty="0" smtClean="0"/>
              <a:t> on Twitter, YouTube or some other </a:t>
            </a:r>
            <a:r>
              <a:rPr lang="en-US" sz="2000" b="1" dirty="0" smtClean="0"/>
              <a:t>online social media </a:t>
            </a:r>
            <a:r>
              <a:rPr lang="en-US" sz="2000" dirty="0" smtClean="0"/>
              <a:t>service</a:t>
            </a:r>
            <a:endParaRPr lang="en-US" sz="2000" dirty="0"/>
          </a:p>
        </p:txBody>
      </p:sp>
    </p:spTree>
    <p:extLst>
      <p:ext uri="{BB962C8B-B14F-4D97-AF65-F5344CB8AC3E}">
        <p14:creationId xmlns:p14="http://schemas.microsoft.com/office/powerpoint/2010/main" val="2839573446"/>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Shape 271"/>
          <p:cNvSpPr txBox="1">
            <a:spLocks noGrp="1"/>
          </p:cNvSpPr>
          <p:nvPr>
            <p:ph type="title"/>
          </p:nvPr>
        </p:nvSpPr>
        <p:spPr>
          <a:xfrm>
            <a:off x="311700" y="445025"/>
            <a:ext cx="8520599" cy="572699"/>
          </a:xfrm>
          <a:prstGeom prst="rect">
            <a:avLst/>
          </a:prstGeom>
        </p:spPr>
        <p:txBody>
          <a:bodyPr lIns="91425" tIns="91425" rIns="91425" bIns="91425" anchor="t" anchorCtr="0">
            <a:noAutofit/>
          </a:bodyPr>
          <a:lstStyle/>
          <a:p>
            <a:pPr lvl="0" rtl="0">
              <a:spcBef>
                <a:spcPts val="0"/>
              </a:spcBef>
              <a:buClr>
                <a:schemeClr val="dk1"/>
              </a:buClr>
              <a:buSzPct val="39285"/>
              <a:buFont typeface="Arial"/>
              <a:buNone/>
            </a:pPr>
            <a:r>
              <a:rPr lang="en"/>
              <a:t>Censorship Arms Race: GFW vs. Tor</a:t>
            </a:r>
          </a:p>
          <a:p>
            <a:pPr lvl="0" rtl="0">
              <a:spcBef>
                <a:spcPts val="0"/>
              </a:spcBef>
              <a:buNone/>
            </a:pPr>
            <a:endParaRPr/>
          </a:p>
        </p:txBody>
      </p:sp>
      <p:pic>
        <p:nvPicPr>
          <p:cNvPr id="272" name="Shape 272" descr="Copy of Torproject.png"/>
          <p:cNvPicPr preferRelativeResize="0"/>
          <p:nvPr/>
        </p:nvPicPr>
        <p:blipFill>
          <a:blip r:embed="rId3">
            <a:alphaModFix/>
          </a:blip>
          <a:stretch>
            <a:fillRect/>
          </a:stretch>
        </p:blipFill>
        <p:spPr>
          <a:xfrm>
            <a:off x="2125687" y="1017724"/>
            <a:ext cx="910649" cy="682949"/>
          </a:xfrm>
          <a:prstGeom prst="rect">
            <a:avLst/>
          </a:prstGeom>
          <a:noFill/>
          <a:ln>
            <a:noFill/>
          </a:ln>
        </p:spPr>
      </p:pic>
      <p:cxnSp>
        <p:nvCxnSpPr>
          <p:cNvPr id="273" name="Shape 273"/>
          <p:cNvCxnSpPr/>
          <p:nvPr/>
        </p:nvCxnSpPr>
        <p:spPr>
          <a:xfrm>
            <a:off x="382925" y="1780050"/>
            <a:ext cx="0" cy="2701199"/>
          </a:xfrm>
          <a:prstGeom prst="straightConnector1">
            <a:avLst/>
          </a:prstGeom>
          <a:noFill/>
          <a:ln w="28575" cap="flat" cmpd="sng">
            <a:solidFill>
              <a:schemeClr val="dk2"/>
            </a:solidFill>
            <a:prstDash val="solid"/>
            <a:round/>
            <a:headEnd type="none" w="lg" len="lg"/>
            <a:tailEnd type="triangle" w="lg" len="lg"/>
          </a:ln>
        </p:spPr>
      </p:cxnSp>
      <p:sp>
        <p:nvSpPr>
          <p:cNvPr id="274" name="Shape 274"/>
          <p:cNvSpPr txBox="1"/>
          <p:nvPr/>
        </p:nvSpPr>
        <p:spPr>
          <a:xfrm rot="-5398616">
            <a:off x="-220447" y="2762858"/>
            <a:ext cx="745200" cy="351899"/>
          </a:xfrm>
          <a:prstGeom prst="rect">
            <a:avLst/>
          </a:prstGeom>
          <a:noFill/>
          <a:ln>
            <a:noFill/>
          </a:ln>
        </p:spPr>
        <p:txBody>
          <a:bodyPr lIns="91425" tIns="91425" rIns="91425" bIns="91425" anchor="t" anchorCtr="0">
            <a:noAutofit/>
          </a:bodyPr>
          <a:lstStyle/>
          <a:p>
            <a:pPr lvl="0" rtl="0">
              <a:spcBef>
                <a:spcPts val="0"/>
              </a:spcBef>
              <a:buNone/>
            </a:pPr>
            <a:r>
              <a:rPr lang="en" sz="1800"/>
              <a:t>Time</a:t>
            </a:r>
          </a:p>
        </p:txBody>
      </p:sp>
      <p:pic>
        <p:nvPicPr>
          <p:cNvPr id="275" name="Shape 275" descr="chinamap16.png"/>
          <p:cNvPicPr preferRelativeResize="0"/>
          <p:nvPr/>
        </p:nvPicPr>
        <p:blipFill>
          <a:blip r:embed="rId4">
            <a:alphaModFix/>
          </a:blip>
          <a:stretch>
            <a:fillRect/>
          </a:stretch>
        </p:blipFill>
        <p:spPr>
          <a:xfrm>
            <a:off x="6259237" y="1017725"/>
            <a:ext cx="1337300" cy="1081875"/>
          </a:xfrm>
          <a:prstGeom prst="rect">
            <a:avLst/>
          </a:prstGeom>
          <a:noFill/>
          <a:ln>
            <a:noFill/>
          </a:ln>
        </p:spPr>
      </p:pic>
      <p:sp>
        <p:nvSpPr>
          <p:cNvPr id="276" name="Shape 276"/>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40</a:t>
            </a:fld>
            <a:endParaRPr lang="en"/>
          </a:p>
        </p:txBody>
      </p:sp>
      <p:cxnSp>
        <p:nvCxnSpPr>
          <p:cNvPr id="277" name="Shape 277"/>
          <p:cNvCxnSpPr>
            <a:stCxn id="278" idx="3"/>
            <a:endCxn id="279" idx="1"/>
          </p:cNvCxnSpPr>
          <p:nvPr/>
        </p:nvCxnSpPr>
        <p:spPr>
          <a:xfrm>
            <a:off x="4295775" y="2297100"/>
            <a:ext cx="900900" cy="297300"/>
          </a:xfrm>
          <a:prstGeom prst="straightConnector1">
            <a:avLst/>
          </a:prstGeom>
          <a:noFill/>
          <a:ln w="28575" cap="flat" cmpd="sng">
            <a:solidFill>
              <a:schemeClr val="dk2"/>
            </a:solidFill>
            <a:prstDash val="solid"/>
            <a:round/>
            <a:headEnd type="none" w="lg" len="lg"/>
            <a:tailEnd type="triangle" w="lg" len="lg"/>
          </a:ln>
        </p:spPr>
      </p:cxnSp>
      <p:cxnSp>
        <p:nvCxnSpPr>
          <p:cNvPr id="280" name="Shape 280"/>
          <p:cNvCxnSpPr>
            <a:stCxn id="279" idx="1"/>
            <a:endCxn id="281" idx="3"/>
          </p:cNvCxnSpPr>
          <p:nvPr/>
        </p:nvCxnSpPr>
        <p:spPr>
          <a:xfrm flipH="1">
            <a:off x="4281900" y="2594275"/>
            <a:ext cx="914700" cy="622500"/>
          </a:xfrm>
          <a:prstGeom prst="straightConnector1">
            <a:avLst/>
          </a:prstGeom>
          <a:noFill/>
          <a:ln w="28575" cap="flat" cmpd="sng">
            <a:solidFill>
              <a:schemeClr val="dk2"/>
            </a:solidFill>
            <a:prstDash val="solid"/>
            <a:round/>
            <a:headEnd type="none" w="lg" len="lg"/>
            <a:tailEnd type="triangle" w="lg" len="lg"/>
          </a:ln>
        </p:spPr>
      </p:cxnSp>
      <p:cxnSp>
        <p:nvCxnSpPr>
          <p:cNvPr id="282" name="Shape 282"/>
          <p:cNvCxnSpPr>
            <a:stCxn id="281" idx="3"/>
            <a:endCxn id="283" idx="1"/>
          </p:cNvCxnSpPr>
          <p:nvPr/>
        </p:nvCxnSpPr>
        <p:spPr>
          <a:xfrm>
            <a:off x="4281975" y="3216900"/>
            <a:ext cx="914700" cy="291900"/>
          </a:xfrm>
          <a:prstGeom prst="straightConnector1">
            <a:avLst/>
          </a:prstGeom>
          <a:noFill/>
          <a:ln w="28575" cap="flat" cmpd="sng">
            <a:solidFill>
              <a:schemeClr val="dk2"/>
            </a:solidFill>
            <a:prstDash val="solid"/>
            <a:round/>
            <a:headEnd type="none" w="lg" len="lg"/>
            <a:tailEnd type="triangle" w="lg" len="lg"/>
          </a:ln>
        </p:spPr>
      </p:cxnSp>
      <p:sp>
        <p:nvSpPr>
          <p:cNvPr id="278" name="Shape 278"/>
          <p:cNvSpPr/>
          <p:nvPr/>
        </p:nvSpPr>
        <p:spPr>
          <a:xfrm>
            <a:off x="972675" y="1924500"/>
            <a:ext cx="3323100" cy="745200"/>
          </a:xfrm>
          <a:prstGeom prst="flowChartAlternateProcess">
            <a:avLst/>
          </a:prstGeom>
          <a:solidFill>
            <a:srgbClr val="D9EAD3"/>
          </a:solidFill>
          <a:ln>
            <a:noFill/>
          </a:ln>
        </p:spPr>
        <p:txBody>
          <a:bodyPr lIns="91425" tIns="91425" rIns="91425" bIns="91425" anchor="ctr" anchorCtr="0">
            <a:noAutofit/>
          </a:bodyPr>
          <a:lstStyle/>
          <a:p>
            <a:pPr lvl="0" algn="ctr" rtl="0">
              <a:spcBef>
                <a:spcPts val="0"/>
              </a:spcBef>
              <a:buNone/>
            </a:pPr>
            <a:r>
              <a:rPr lang="en">
                <a:solidFill>
                  <a:schemeClr val="dk1"/>
                </a:solidFill>
              </a:rPr>
              <a:t/>
            </a:r>
            <a:br>
              <a:rPr lang="en">
                <a:solidFill>
                  <a:schemeClr val="dk1"/>
                </a:solidFill>
              </a:rPr>
            </a:br>
            <a:r>
              <a:rPr lang="en">
                <a:solidFill>
                  <a:schemeClr val="dk1"/>
                </a:solidFill>
              </a:rPr>
              <a:t>Use </a:t>
            </a:r>
            <a:r>
              <a:rPr lang="en" b="1">
                <a:solidFill>
                  <a:schemeClr val="dk1"/>
                </a:solidFill>
              </a:rPr>
              <a:t>public Tor network</a:t>
            </a:r>
            <a:r>
              <a:rPr lang="en">
                <a:solidFill>
                  <a:schemeClr val="dk1"/>
                </a:solidFill>
              </a:rPr>
              <a:t> to</a:t>
            </a:r>
          </a:p>
          <a:p>
            <a:pPr lvl="0" algn="ctr" rtl="0">
              <a:spcBef>
                <a:spcPts val="0"/>
              </a:spcBef>
              <a:buNone/>
            </a:pPr>
            <a:r>
              <a:rPr lang="en">
                <a:solidFill>
                  <a:schemeClr val="dk1"/>
                </a:solidFill>
              </a:rPr>
              <a:t>circumvent GFW</a:t>
            </a:r>
          </a:p>
          <a:p>
            <a:pPr lvl="0" rtl="0">
              <a:spcBef>
                <a:spcPts val="0"/>
              </a:spcBef>
              <a:buNone/>
            </a:pPr>
            <a:endParaRPr/>
          </a:p>
        </p:txBody>
      </p:sp>
      <p:sp>
        <p:nvSpPr>
          <p:cNvPr id="281" name="Shape 281"/>
          <p:cNvSpPr/>
          <p:nvPr/>
        </p:nvSpPr>
        <p:spPr>
          <a:xfrm>
            <a:off x="958875" y="2844300"/>
            <a:ext cx="3323100" cy="745200"/>
          </a:xfrm>
          <a:prstGeom prst="flowChartAlternateProcess">
            <a:avLst/>
          </a:prstGeom>
          <a:solidFill>
            <a:srgbClr val="D9EAD3"/>
          </a:solidFill>
          <a:ln>
            <a:noFill/>
          </a:ln>
        </p:spPr>
        <p:txBody>
          <a:bodyPr lIns="91425" tIns="91425" rIns="91425" bIns="91425" anchor="ctr" anchorCtr="0">
            <a:noAutofit/>
          </a:bodyPr>
          <a:lstStyle/>
          <a:p>
            <a:pPr lvl="0" algn="ctr" rtl="0">
              <a:spcBef>
                <a:spcPts val="0"/>
              </a:spcBef>
              <a:buNone/>
            </a:pPr>
            <a:r>
              <a:rPr lang="en">
                <a:solidFill>
                  <a:schemeClr val="dk1"/>
                </a:solidFill>
              </a:rPr>
              <a:t>Introduce </a:t>
            </a:r>
            <a:r>
              <a:rPr lang="en" b="1">
                <a:solidFill>
                  <a:schemeClr val="dk1"/>
                </a:solidFill>
              </a:rPr>
              <a:t>private bridges</a:t>
            </a:r>
            <a:r>
              <a:rPr lang="en">
                <a:solidFill>
                  <a:schemeClr val="dk1"/>
                </a:solidFill>
              </a:rPr>
              <a:t>, whose distribution is </a:t>
            </a:r>
            <a:r>
              <a:rPr lang="en" b="1">
                <a:solidFill>
                  <a:schemeClr val="dk1"/>
                </a:solidFill>
              </a:rPr>
              <a:t>rate-limited</a:t>
            </a:r>
          </a:p>
        </p:txBody>
      </p:sp>
      <p:sp>
        <p:nvSpPr>
          <p:cNvPr id="279" name="Shape 279"/>
          <p:cNvSpPr/>
          <p:nvPr/>
        </p:nvSpPr>
        <p:spPr>
          <a:xfrm>
            <a:off x="5196600" y="2286475"/>
            <a:ext cx="3323100" cy="615600"/>
          </a:xfrm>
          <a:prstGeom prst="roundRect">
            <a:avLst>
              <a:gd name="adj" fmla="val 16667"/>
            </a:avLst>
          </a:prstGeom>
          <a:solidFill>
            <a:srgbClr val="FF5544"/>
          </a:solidFill>
          <a:ln>
            <a:noFill/>
          </a:ln>
        </p:spPr>
        <p:txBody>
          <a:bodyPr lIns="91425" tIns="91425" rIns="91425" bIns="91425" anchor="ctr" anchorCtr="0">
            <a:noAutofit/>
          </a:bodyPr>
          <a:lstStyle/>
          <a:p>
            <a:pPr lvl="0" algn="ctr" rtl="0">
              <a:spcBef>
                <a:spcPts val="0"/>
              </a:spcBef>
              <a:buNone/>
            </a:pPr>
            <a:r>
              <a:rPr lang="en" b="1">
                <a:solidFill>
                  <a:schemeClr val="dk1"/>
                </a:solidFill>
              </a:rPr>
              <a:t>Download</a:t>
            </a:r>
            <a:r>
              <a:rPr lang="en">
                <a:solidFill>
                  <a:schemeClr val="dk1"/>
                </a:solidFill>
              </a:rPr>
              <a:t> consensus and </a:t>
            </a:r>
            <a:r>
              <a:rPr lang="en" b="1">
                <a:solidFill>
                  <a:schemeClr val="dk1"/>
                </a:solidFill>
              </a:rPr>
              <a:t>block relays</a:t>
            </a:r>
          </a:p>
        </p:txBody>
      </p:sp>
      <p:sp>
        <p:nvSpPr>
          <p:cNvPr id="283" name="Shape 283"/>
          <p:cNvSpPr/>
          <p:nvPr/>
        </p:nvSpPr>
        <p:spPr>
          <a:xfrm>
            <a:off x="5196600" y="3200875"/>
            <a:ext cx="3323100" cy="615600"/>
          </a:xfrm>
          <a:prstGeom prst="roundRect">
            <a:avLst>
              <a:gd name="adj" fmla="val 16667"/>
            </a:avLst>
          </a:prstGeom>
          <a:solidFill>
            <a:srgbClr val="FF5544"/>
          </a:solidFill>
          <a:ln>
            <a:noFill/>
          </a:ln>
        </p:spPr>
        <p:txBody>
          <a:bodyPr lIns="91425" tIns="91425" rIns="91425" bIns="91425" anchor="ctr" anchorCtr="0">
            <a:noAutofit/>
          </a:bodyPr>
          <a:lstStyle/>
          <a:p>
            <a:pPr lvl="0" algn="ctr" rtl="0">
              <a:spcBef>
                <a:spcPts val="0"/>
              </a:spcBef>
              <a:buNone/>
            </a:pPr>
            <a:r>
              <a:rPr lang="en">
                <a:solidFill>
                  <a:schemeClr val="dk1"/>
                </a:solidFill>
              </a:rPr>
              <a:t>Use </a:t>
            </a:r>
            <a:r>
              <a:rPr lang="en" b="1">
                <a:solidFill>
                  <a:schemeClr val="dk1"/>
                </a:solidFill>
              </a:rPr>
              <a:t>DPI</a:t>
            </a:r>
            <a:r>
              <a:rPr lang="en">
                <a:solidFill>
                  <a:schemeClr val="dk1"/>
                </a:solidFill>
              </a:rPr>
              <a:t> to detect Tor </a:t>
            </a:r>
            <a:r>
              <a:rPr lang="en" b="1">
                <a:solidFill>
                  <a:schemeClr val="dk1"/>
                </a:solidFill>
              </a:rPr>
              <a:t>TLS handshake</a:t>
            </a:r>
          </a:p>
          <a:p>
            <a:pPr lvl="0" algn="ctr" rtl="0">
              <a:spcBef>
                <a:spcPts val="0"/>
              </a:spcBef>
              <a:buNone/>
            </a:pPr>
            <a:endParaRPr b="1">
              <a:solidFill>
                <a:schemeClr val="dk1"/>
              </a:solidFill>
            </a:endParaRPr>
          </a:p>
        </p:txBody>
      </p:sp>
    </p:spTree>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Shape 288"/>
          <p:cNvSpPr txBox="1">
            <a:spLocks noGrp="1"/>
          </p:cNvSpPr>
          <p:nvPr>
            <p:ph type="title"/>
          </p:nvPr>
        </p:nvSpPr>
        <p:spPr>
          <a:xfrm>
            <a:off x="311700" y="445025"/>
            <a:ext cx="8520599" cy="572699"/>
          </a:xfrm>
          <a:prstGeom prst="rect">
            <a:avLst/>
          </a:prstGeom>
        </p:spPr>
        <p:txBody>
          <a:bodyPr lIns="91425" tIns="91425" rIns="91425" bIns="91425" anchor="t" anchorCtr="0">
            <a:noAutofit/>
          </a:bodyPr>
          <a:lstStyle/>
          <a:p>
            <a:pPr lvl="0">
              <a:spcBef>
                <a:spcPts val="0"/>
              </a:spcBef>
              <a:buNone/>
            </a:pPr>
            <a:r>
              <a:rPr lang="en"/>
              <a:t>Fingerprinting the Tor TLS Handshake </a:t>
            </a:r>
          </a:p>
        </p:txBody>
      </p:sp>
      <p:sp>
        <p:nvSpPr>
          <p:cNvPr id="289" name="Shape 289"/>
          <p:cNvSpPr txBox="1">
            <a:spLocks noGrp="1"/>
          </p:cNvSpPr>
          <p:nvPr>
            <p:ph type="body" idx="1"/>
          </p:nvPr>
        </p:nvSpPr>
        <p:spPr>
          <a:xfrm>
            <a:off x="143396" y="1091029"/>
            <a:ext cx="8688904" cy="3416400"/>
          </a:xfrm>
          <a:prstGeom prst="rect">
            <a:avLst/>
          </a:prstGeom>
        </p:spPr>
        <p:txBody>
          <a:bodyPr lIns="91425" tIns="91425" rIns="91425" bIns="91425" anchor="t" anchorCtr="0">
            <a:noAutofit/>
          </a:bodyPr>
          <a:lstStyle/>
          <a:p>
            <a:pPr marL="571500" lvl="0" indent="-457200" rtl="0">
              <a:lnSpc>
                <a:spcPct val="100000"/>
              </a:lnSpc>
              <a:spcBef>
                <a:spcPts val="0"/>
              </a:spcBef>
              <a:buFont typeface="Arial"/>
              <a:buChar char="•"/>
            </a:pPr>
            <a:r>
              <a:rPr lang="en" sz="2400" dirty="0"/>
              <a:t>TLS handshake is </a:t>
            </a:r>
            <a:r>
              <a:rPr lang="en" sz="2400" b="1" dirty="0">
                <a:solidFill>
                  <a:srgbClr val="980000"/>
                </a:solidFill>
              </a:rPr>
              <a:t>unencrypted</a:t>
            </a:r>
            <a:r>
              <a:rPr lang="en" sz="2400" dirty="0">
                <a:solidFill>
                  <a:srgbClr val="980000"/>
                </a:solidFill>
              </a:rPr>
              <a:t> </a:t>
            </a:r>
            <a:r>
              <a:rPr lang="en" sz="2400" dirty="0"/>
              <a:t>and </a:t>
            </a:r>
            <a:r>
              <a:rPr lang="en" sz="2400" b="1" dirty="0">
                <a:solidFill>
                  <a:srgbClr val="980000"/>
                </a:solidFill>
              </a:rPr>
              <a:t>leaks information</a:t>
            </a:r>
          </a:p>
          <a:p>
            <a:pPr marL="571500" lvl="0" indent="-457200" rtl="0">
              <a:lnSpc>
                <a:spcPct val="100000"/>
              </a:lnSpc>
              <a:spcBef>
                <a:spcPts val="0"/>
              </a:spcBef>
              <a:buFont typeface="Arial"/>
              <a:buChar char="•"/>
            </a:pPr>
            <a:r>
              <a:rPr lang="en" sz="2400" dirty="0"/>
              <a:t>Tor’s use of TLS has some </a:t>
            </a:r>
            <a:r>
              <a:rPr lang="en" sz="2400" b="1" dirty="0">
                <a:solidFill>
                  <a:srgbClr val="980000"/>
                </a:solidFill>
              </a:rPr>
              <a:t>peculiarities</a:t>
            </a:r>
          </a:p>
          <a:p>
            <a:pPr marL="971550" lvl="1" indent="-457200" rtl="0">
              <a:lnSpc>
                <a:spcPct val="100000"/>
              </a:lnSpc>
              <a:spcBef>
                <a:spcPts val="0"/>
              </a:spcBef>
              <a:buFont typeface="Arial"/>
              <a:buChar char="•"/>
            </a:pPr>
            <a:r>
              <a:rPr lang="en" sz="2400" dirty="0"/>
              <a:t>X.509 certificate life times</a:t>
            </a:r>
          </a:p>
          <a:p>
            <a:pPr marL="971550" lvl="1" indent="-457200" rtl="0">
              <a:lnSpc>
                <a:spcPct val="100000"/>
              </a:lnSpc>
              <a:spcBef>
                <a:spcPts val="0"/>
              </a:spcBef>
              <a:buFont typeface="Arial"/>
              <a:buChar char="•"/>
            </a:pPr>
            <a:r>
              <a:rPr lang="en" sz="2400" dirty="0"/>
              <a:t>Cipher suites</a:t>
            </a:r>
          </a:p>
          <a:p>
            <a:pPr marL="971550" lvl="1" indent="-457200" rtl="0">
              <a:lnSpc>
                <a:spcPct val="100000"/>
              </a:lnSpc>
              <a:spcBef>
                <a:spcPts val="0"/>
              </a:spcBef>
              <a:buFont typeface="Arial"/>
              <a:buChar char="•"/>
            </a:pPr>
            <a:r>
              <a:rPr lang="en" sz="2400" dirty="0"/>
              <a:t>Randomly generated server name indication (e.g., www.6qgoz6epdi6im5rvxnlx.com)</a:t>
            </a:r>
          </a:p>
          <a:p>
            <a:pPr marL="571500" lvl="0" indent="-457200" rtl="0">
              <a:lnSpc>
                <a:spcPct val="100000"/>
              </a:lnSpc>
              <a:spcBef>
                <a:spcPts val="0"/>
              </a:spcBef>
              <a:buFont typeface="Arial"/>
              <a:buChar char="•"/>
            </a:pPr>
            <a:r>
              <a:rPr lang="en" sz="2400" dirty="0"/>
              <a:t>GFW looks (at least) for</a:t>
            </a:r>
            <a:r>
              <a:rPr lang="en" sz="2400" dirty="0">
                <a:solidFill>
                  <a:srgbClr val="980000"/>
                </a:solidFill>
              </a:rPr>
              <a:t> </a:t>
            </a:r>
            <a:r>
              <a:rPr lang="en" sz="2400" b="1" dirty="0">
                <a:solidFill>
                  <a:srgbClr val="980000"/>
                </a:solidFill>
              </a:rPr>
              <a:t>cipher suites</a:t>
            </a:r>
            <a:r>
              <a:rPr lang="en" sz="2400" dirty="0"/>
              <a:t> in the </a:t>
            </a:r>
            <a:r>
              <a:rPr lang="en-US" sz="2400" dirty="0" smtClean="0"/>
              <a:t/>
            </a:r>
            <a:br>
              <a:rPr lang="en-US" sz="2400" dirty="0" smtClean="0"/>
            </a:br>
            <a:r>
              <a:rPr lang="en" sz="2400" b="1" dirty="0" smtClean="0">
                <a:solidFill>
                  <a:srgbClr val="980000"/>
                </a:solidFill>
              </a:rPr>
              <a:t>TLS </a:t>
            </a:r>
            <a:r>
              <a:rPr lang="en" sz="2400" b="1" dirty="0">
                <a:solidFill>
                  <a:srgbClr val="980000"/>
                </a:solidFill>
              </a:rPr>
              <a:t>client hello</a:t>
            </a:r>
            <a:br>
              <a:rPr lang="en" sz="2400" b="1" dirty="0">
                <a:solidFill>
                  <a:srgbClr val="980000"/>
                </a:solidFill>
              </a:rPr>
            </a:br>
            <a:endParaRPr lang="en" sz="2400" b="1" dirty="0">
              <a:solidFill>
                <a:srgbClr val="980000"/>
              </a:solidFill>
            </a:endParaRPr>
          </a:p>
        </p:txBody>
      </p:sp>
      <p:sp>
        <p:nvSpPr>
          <p:cNvPr id="290" name="Shape 290"/>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41</a:t>
            </a:fld>
            <a:endParaRPr lang="en"/>
          </a:p>
        </p:txBody>
      </p:sp>
    </p:spTree>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Shape 295"/>
          <p:cNvSpPr txBox="1">
            <a:spLocks noGrp="1"/>
          </p:cNvSpPr>
          <p:nvPr>
            <p:ph type="title"/>
          </p:nvPr>
        </p:nvSpPr>
        <p:spPr>
          <a:xfrm>
            <a:off x="311700" y="445025"/>
            <a:ext cx="8520599" cy="572699"/>
          </a:xfrm>
          <a:prstGeom prst="rect">
            <a:avLst/>
          </a:prstGeom>
        </p:spPr>
        <p:txBody>
          <a:bodyPr lIns="91425" tIns="91425" rIns="91425" bIns="91425" anchor="t" anchorCtr="0">
            <a:noAutofit/>
          </a:bodyPr>
          <a:lstStyle/>
          <a:p>
            <a:pPr lvl="0" rtl="0">
              <a:spcBef>
                <a:spcPts val="0"/>
              </a:spcBef>
              <a:buClr>
                <a:schemeClr val="dk1"/>
              </a:buClr>
              <a:buSzPct val="39285"/>
              <a:buFont typeface="Arial"/>
              <a:buNone/>
            </a:pPr>
            <a:r>
              <a:rPr lang="en"/>
              <a:t>Censorship Arms Race: GFW vs. Tor</a:t>
            </a:r>
          </a:p>
          <a:p>
            <a:pPr lvl="0">
              <a:spcBef>
                <a:spcPts val="0"/>
              </a:spcBef>
              <a:buNone/>
            </a:pPr>
            <a:endParaRPr/>
          </a:p>
        </p:txBody>
      </p:sp>
      <p:pic>
        <p:nvPicPr>
          <p:cNvPr id="296" name="Shape 296" descr="Copy of Torproject.png"/>
          <p:cNvPicPr preferRelativeResize="0"/>
          <p:nvPr/>
        </p:nvPicPr>
        <p:blipFill>
          <a:blip r:embed="rId3">
            <a:alphaModFix/>
          </a:blip>
          <a:stretch>
            <a:fillRect/>
          </a:stretch>
        </p:blipFill>
        <p:spPr>
          <a:xfrm>
            <a:off x="2125687" y="1017724"/>
            <a:ext cx="910649" cy="682949"/>
          </a:xfrm>
          <a:prstGeom prst="rect">
            <a:avLst/>
          </a:prstGeom>
          <a:noFill/>
          <a:ln>
            <a:noFill/>
          </a:ln>
        </p:spPr>
      </p:pic>
      <p:cxnSp>
        <p:nvCxnSpPr>
          <p:cNvPr id="297" name="Shape 297"/>
          <p:cNvCxnSpPr/>
          <p:nvPr/>
        </p:nvCxnSpPr>
        <p:spPr>
          <a:xfrm>
            <a:off x="382925" y="1780050"/>
            <a:ext cx="0" cy="2701199"/>
          </a:xfrm>
          <a:prstGeom prst="straightConnector1">
            <a:avLst/>
          </a:prstGeom>
          <a:noFill/>
          <a:ln w="28575" cap="flat" cmpd="sng">
            <a:solidFill>
              <a:schemeClr val="dk2"/>
            </a:solidFill>
            <a:prstDash val="solid"/>
            <a:round/>
            <a:headEnd type="none" w="lg" len="lg"/>
            <a:tailEnd type="triangle" w="lg" len="lg"/>
          </a:ln>
        </p:spPr>
      </p:cxnSp>
      <p:sp>
        <p:nvSpPr>
          <p:cNvPr id="298" name="Shape 298"/>
          <p:cNvSpPr txBox="1"/>
          <p:nvPr/>
        </p:nvSpPr>
        <p:spPr>
          <a:xfrm rot="-5398616">
            <a:off x="-220447" y="2762858"/>
            <a:ext cx="745200" cy="351899"/>
          </a:xfrm>
          <a:prstGeom prst="rect">
            <a:avLst/>
          </a:prstGeom>
          <a:noFill/>
          <a:ln>
            <a:noFill/>
          </a:ln>
        </p:spPr>
        <p:txBody>
          <a:bodyPr lIns="91425" tIns="91425" rIns="91425" bIns="91425" anchor="t" anchorCtr="0">
            <a:noAutofit/>
          </a:bodyPr>
          <a:lstStyle/>
          <a:p>
            <a:pPr lvl="0">
              <a:spcBef>
                <a:spcPts val="0"/>
              </a:spcBef>
              <a:buNone/>
            </a:pPr>
            <a:r>
              <a:rPr lang="en" sz="1800"/>
              <a:t>Time</a:t>
            </a:r>
          </a:p>
        </p:txBody>
      </p:sp>
      <p:pic>
        <p:nvPicPr>
          <p:cNvPr id="299" name="Shape 299" descr="chinamap16.png"/>
          <p:cNvPicPr preferRelativeResize="0"/>
          <p:nvPr/>
        </p:nvPicPr>
        <p:blipFill>
          <a:blip r:embed="rId4">
            <a:alphaModFix/>
          </a:blip>
          <a:stretch>
            <a:fillRect/>
          </a:stretch>
        </p:blipFill>
        <p:spPr>
          <a:xfrm>
            <a:off x="6259237" y="1017725"/>
            <a:ext cx="1337300" cy="1081875"/>
          </a:xfrm>
          <a:prstGeom prst="rect">
            <a:avLst/>
          </a:prstGeom>
          <a:noFill/>
          <a:ln>
            <a:noFill/>
          </a:ln>
        </p:spPr>
      </p:pic>
      <p:sp>
        <p:nvSpPr>
          <p:cNvPr id="300" name="Shape 300"/>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42</a:t>
            </a:fld>
            <a:endParaRPr lang="en"/>
          </a:p>
        </p:txBody>
      </p:sp>
      <p:cxnSp>
        <p:nvCxnSpPr>
          <p:cNvPr id="301" name="Shape 301"/>
          <p:cNvCxnSpPr>
            <a:stCxn id="302" idx="3"/>
            <a:endCxn id="303" idx="1"/>
          </p:cNvCxnSpPr>
          <p:nvPr/>
        </p:nvCxnSpPr>
        <p:spPr>
          <a:xfrm>
            <a:off x="4295775" y="2297100"/>
            <a:ext cx="900900" cy="297300"/>
          </a:xfrm>
          <a:prstGeom prst="straightConnector1">
            <a:avLst/>
          </a:prstGeom>
          <a:noFill/>
          <a:ln w="28575" cap="flat" cmpd="sng">
            <a:solidFill>
              <a:schemeClr val="dk2"/>
            </a:solidFill>
            <a:prstDash val="solid"/>
            <a:round/>
            <a:headEnd type="none" w="lg" len="lg"/>
            <a:tailEnd type="triangle" w="lg" len="lg"/>
          </a:ln>
        </p:spPr>
      </p:cxnSp>
      <p:cxnSp>
        <p:nvCxnSpPr>
          <p:cNvPr id="304" name="Shape 304"/>
          <p:cNvCxnSpPr>
            <a:stCxn id="303" idx="1"/>
            <a:endCxn id="305" idx="3"/>
          </p:cNvCxnSpPr>
          <p:nvPr/>
        </p:nvCxnSpPr>
        <p:spPr>
          <a:xfrm flipH="1">
            <a:off x="4281900" y="2594275"/>
            <a:ext cx="914700" cy="622500"/>
          </a:xfrm>
          <a:prstGeom prst="straightConnector1">
            <a:avLst/>
          </a:prstGeom>
          <a:noFill/>
          <a:ln w="28575" cap="flat" cmpd="sng">
            <a:solidFill>
              <a:schemeClr val="dk2"/>
            </a:solidFill>
            <a:prstDash val="solid"/>
            <a:round/>
            <a:headEnd type="none" w="lg" len="lg"/>
            <a:tailEnd type="triangle" w="lg" len="lg"/>
          </a:ln>
        </p:spPr>
      </p:cxnSp>
      <p:cxnSp>
        <p:nvCxnSpPr>
          <p:cNvPr id="306" name="Shape 306"/>
          <p:cNvCxnSpPr>
            <a:stCxn id="305" idx="3"/>
            <a:endCxn id="307" idx="1"/>
          </p:cNvCxnSpPr>
          <p:nvPr/>
        </p:nvCxnSpPr>
        <p:spPr>
          <a:xfrm>
            <a:off x="4281975" y="3216900"/>
            <a:ext cx="914700" cy="291900"/>
          </a:xfrm>
          <a:prstGeom prst="straightConnector1">
            <a:avLst/>
          </a:prstGeom>
          <a:noFill/>
          <a:ln w="28575" cap="flat" cmpd="sng">
            <a:solidFill>
              <a:schemeClr val="dk2"/>
            </a:solidFill>
            <a:prstDash val="solid"/>
            <a:round/>
            <a:headEnd type="none" w="lg" len="lg"/>
            <a:tailEnd type="triangle" w="lg" len="lg"/>
          </a:ln>
        </p:spPr>
      </p:cxnSp>
      <p:cxnSp>
        <p:nvCxnSpPr>
          <p:cNvPr id="308" name="Shape 308"/>
          <p:cNvCxnSpPr>
            <a:stCxn id="307" idx="1"/>
            <a:endCxn id="309" idx="3"/>
          </p:cNvCxnSpPr>
          <p:nvPr/>
        </p:nvCxnSpPr>
        <p:spPr>
          <a:xfrm flipH="1">
            <a:off x="4240800" y="3508675"/>
            <a:ext cx="955800" cy="647400"/>
          </a:xfrm>
          <a:prstGeom prst="straightConnector1">
            <a:avLst/>
          </a:prstGeom>
          <a:noFill/>
          <a:ln w="28575" cap="flat" cmpd="sng">
            <a:solidFill>
              <a:schemeClr val="dk2"/>
            </a:solidFill>
            <a:prstDash val="solid"/>
            <a:round/>
            <a:headEnd type="none" w="lg" len="lg"/>
            <a:tailEnd type="triangle" w="lg" len="lg"/>
          </a:ln>
        </p:spPr>
      </p:cxnSp>
      <p:sp>
        <p:nvSpPr>
          <p:cNvPr id="302" name="Shape 302"/>
          <p:cNvSpPr/>
          <p:nvPr/>
        </p:nvSpPr>
        <p:spPr>
          <a:xfrm>
            <a:off x="972675" y="1924500"/>
            <a:ext cx="3323100" cy="745200"/>
          </a:xfrm>
          <a:prstGeom prst="flowChartAlternateProcess">
            <a:avLst/>
          </a:prstGeom>
          <a:solidFill>
            <a:srgbClr val="D9EAD3"/>
          </a:solidFill>
          <a:ln>
            <a:noFill/>
          </a:ln>
        </p:spPr>
        <p:txBody>
          <a:bodyPr lIns="91425" tIns="91425" rIns="91425" bIns="91425" anchor="ctr" anchorCtr="0">
            <a:noAutofit/>
          </a:bodyPr>
          <a:lstStyle/>
          <a:p>
            <a:pPr lvl="0" algn="ctr" rtl="0">
              <a:spcBef>
                <a:spcPts val="0"/>
              </a:spcBef>
              <a:buNone/>
            </a:pPr>
            <a:r>
              <a:rPr lang="en">
                <a:solidFill>
                  <a:schemeClr val="dk1"/>
                </a:solidFill>
              </a:rPr>
              <a:t/>
            </a:r>
            <a:br>
              <a:rPr lang="en">
                <a:solidFill>
                  <a:schemeClr val="dk1"/>
                </a:solidFill>
              </a:rPr>
            </a:br>
            <a:r>
              <a:rPr lang="en">
                <a:solidFill>
                  <a:schemeClr val="dk1"/>
                </a:solidFill>
              </a:rPr>
              <a:t>Use </a:t>
            </a:r>
            <a:r>
              <a:rPr lang="en" b="1">
                <a:solidFill>
                  <a:schemeClr val="dk1"/>
                </a:solidFill>
              </a:rPr>
              <a:t>public Tor network</a:t>
            </a:r>
            <a:r>
              <a:rPr lang="en">
                <a:solidFill>
                  <a:schemeClr val="dk1"/>
                </a:solidFill>
              </a:rPr>
              <a:t> to</a:t>
            </a:r>
          </a:p>
          <a:p>
            <a:pPr lvl="0" algn="ctr" rtl="0">
              <a:spcBef>
                <a:spcPts val="0"/>
              </a:spcBef>
              <a:buNone/>
            </a:pPr>
            <a:r>
              <a:rPr lang="en">
                <a:solidFill>
                  <a:schemeClr val="dk1"/>
                </a:solidFill>
              </a:rPr>
              <a:t>circumvent GFW</a:t>
            </a:r>
          </a:p>
          <a:p>
            <a:pPr lvl="0" rtl="0">
              <a:spcBef>
                <a:spcPts val="0"/>
              </a:spcBef>
              <a:buNone/>
            </a:pPr>
            <a:endParaRPr/>
          </a:p>
        </p:txBody>
      </p:sp>
      <p:sp>
        <p:nvSpPr>
          <p:cNvPr id="305" name="Shape 305"/>
          <p:cNvSpPr/>
          <p:nvPr/>
        </p:nvSpPr>
        <p:spPr>
          <a:xfrm>
            <a:off x="958875" y="2844300"/>
            <a:ext cx="3323100" cy="745200"/>
          </a:xfrm>
          <a:prstGeom prst="flowChartAlternateProcess">
            <a:avLst/>
          </a:prstGeom>
          <a:solidFill>
            <a:srgbClr val="D9EAD3"/>
          </a:solidFill>
          <a:ln>
            <a:noFill/>
          </a:ln>
        </p:spPr>
        <p:txBody>
          <a:bodyPr lIns="91425" tIns="91425" rIns="91425" bIns="91425" anchor="ctr" anchorCtr="0">
            <a:noAutofit/>
          </a:bodyPr>
          <a:lstStyle/>
          <a:p>
            <a:pPr lvl="0" algn="ctr" rtl="0">
              <a:spcBef>
                <a:spcPts val="0"/>
              </a:spcBef>
              <a:buNone/>
            </a:pPr>
            <a:r>
              <a:rPr lang="en">
                <a:solidFill>
                  <a:schemeClr val="dk1"/>
                </a:solidFill>
              </a:rPr>
              <a:t>Introduce </a:t>
            </a:r>
            <a:r>
              <a:rPr lang="en" b="1">
                <a:solidFill>
                  <a:schemeClr val="dk1"/>
                </a:solidFill>
              </a:rPr>
              <a:t>private bridges</a:t>
            </a:r>
            <a:r>
              <a:rPr lang="en">
                <a:solidFill>
                  <a:schemeClr val="dk1"/>
                </a:solidFill>
              </a:rPr>
              <a:t>, whose distribution is </a:t>
            </a:r>
            <a:r>
              <a:rPr lang="en" b="1">
                <a:solidFill>
                  <a:schemeClr val="dk1"/>
                </a:solidFill>
              </a:rPr>
              <a:t>rate-limited</a:t>
            </a:r>
          </a:p>
        </p:txBody>
      </p:sp>
      <p:sp>
        <p:nvSpPr>
          <p:cNvPr id="309" name="Shape 309"/>
          <p:cNvSpPr/>
          <p:nvPr/>
        </p:nvSpPr>
        <p:spPr>
          <a:xfrm>
            <a:off x="917800" y="3783550"/>
            <a:ext cx="3323100" cy="745200"/>
          </a:xfrm>
          <a:prstGeom prst="flowChartAlternateProcess">
            <a:avLst/>
          </a:prstGeom>
          <a:solidFill>
            <a:srgbClr val="D9EAD3"/>
          </a:solidFill>
          <a:ln>
            <a:noFill/>
          </a:ln>
        </p:spPr>
        <p:txBody>
          <a:bodyPr lIns="91425" tIns="91425" rIns="91425" bIns="91425" anchor="ctr" anchorCtr="0">
            <a:noAutofit/>
          </a:bodyPr>
          <a:lstStyle/>
          <a:p>
            <a:pPr lvl="0" algn="ctr" rtl="0">
              <a:spcBef>
                <a:spcPts val="0"/>
              </a:spcBef>
              <a:buNone/>
            </a:pPr>
            <a:r>
              <a:rPr lang="en">
                <a:solidFill>
                  <a:schemeClr val="dk1"/>
                </a:solidFill>
              </a:rPr>
              <a:t>Introduce </a:t>
            </a:r>
            <a:r>
              <a:rPr lang="en" b="1">
                <a:solidFill>
                  <a:schemeClr val="dk1"/>
                </a:solidFill>
              </a:rPr>
              <a:t>pluggable transports</a:t>
            </a:r>
            <a:r>
              <a:rPr lang="en">
                <a:solidFill>
                  <a:schemeClr val="dk1"/>
                </a:solidFill>
              </a:rPr>
              <a:t> to hide the handshake such as obfs2, obfs3</a:t>
            </a:r>
          </a:p>
        </p:txBody>
      </p:sp>
      <p:sp>
        <p:nvSpPr>
          <p:cNvPr id="303" name="Shape 303"/>
          <p:cNvSpPr/>
          <p:nvPr/>
        </p:nvSpPr>
        <p:spPr>
          <a:xfrm>
            <a:off x="5196600" y="2286475"/>
            <a:ext cx="3323100" cy="615600"/>
          </a:xfrm>
          <a:prstGeom prst="roundRect">
            <a:avLst>
              <a:gd name="adj" fmla="val 16667"/>
            </a:avLst>
          </a:prstGeom>
          <a:solidFill>
            <a:srgbClr val="FF5544"/>
          </a:solidFill>
          <a:ln>
            <a:noFill/>
          </a:ln>
        </p:spPr>
        <p:txBody>
          <a:bodyPr lIns="91425" tIns="91425" rIns="91425" bIns="91425" anchor="ctr" anchorCtr="0">
            <a:noAutofit/>
          </a:bodyPr>
          <a:lstStyle/>
          <a:p>
            <a:pPr lvl="0" algn="ctr" rtl="0">
              <a:spcBef>
                <a:spcPts val="0"/>
              </a:spcBef>
              <a:buNone/>
            </a:pPr>
            <a:r>
              <a:rPr lang="en" b="1">
                <a:solidFill>
                  <a:schemeClr val="dk1"/>
                </a:solidFill>
              </a:rPr>
              <a:t>Download</a:t>
            </a:r>
            <a:r>
              <a:rPr lang="en">
                <a:solidFill>
                  <a:schemeClr val="dk1"/>
                </a:solidFill>
              </a:rPr>
              <a:t> consensus and </a:t>
            </a:r>
            <a:r>
              <a:rPr lang="en" b="1">
                <a:solidFill>
                  <a:schemeClr val="dk1"/>
                </a:solidFill>
              </a:rPr>
              <a:t>block relays</a:t>
            </a:r>
          </a:p>
        </p:txBody>
      </p:sp>
      <p:sp>
        <p:nvSpPr>
          <p:cNvPr id="307" name="Shape 307"/>
          <p:cNvSpPr/>
          <p:nvPr/>
        </p:nvSpPr>
        <p:spPr>
          <a:xfrm>
            <a:off x="5196600" y="3200875"/>
            <a:ext cx="3323100" cy="615600"/>
          </a:xfrm>
          <a:prstGeom prst="roundRect">
            <a:avLst>
              <a:gd name="adj" fmla="val 16667"/>
            </a:avLst>
          </a:prstGeom>
          <a:solidFill>
            <a:srgbClr val="FF5544"/>
          </a:solidFill>
          <a:ln>
            <a:noFill/>
          </a:ln>
        </p:spPr>
        <p:txBody>
          <a:bodyPr lIns="91425" tIns="91425" rIns="91425" bIns="91425" anchor="ctr" anchorCtr="0">
            <a:noAutofit/>
          </a:bodyPr>
          <a:lstStyle/>
          <a:p>
            <a:pPr lvl="0" algn="ctr" rtl="0">
              <a:spcBef>
                <a:spcPts val="0"/>
              </a:spcBef>
              <a:buNone/>
            </a:pPr>
            <a:r>
              <a:rPr lang="en">
                <a:solidFill>
                  <a:schemeClr val="dk1"/>
                </a:solidFill>
              </a:rPr>
              <a:t>Use </a:t>
            </a:r>
            <a:r>
              <a:rPr lang="en" b="1">
                <a:solidFill>
                  <a:schemeClr val="dk1"/>
                </a:solidFill>
              </a:rPr>
              <a:t>DPI</a:t>
            </a:r>
            <a:r>
              <a:rPr lang="en">
                <a:solidFill>
                  <a:schemeClr val="dk1"/>
                </a:solidFill>
              </a:rPr>
              <a:t> to detect Tor </a:t>
            </a:r>
            <a:r>
              <a:rPr lang="en" b="1">
                <a:solidFill>
                  <a:schemeClr val="dk1"/>
                </a:solidFill>
              </a:rPr>
              <a:t>TLS handshake</a:t>
            </a:r>
          </a:p>
          <a:p>
            <a:pPr lvl="0" algn="ctr" rtl="0">
              <a:spcBef>
                <a:spcPts val="0"/>
              </a:spcBef>
              <a:buNone/>
            </a:pPr>
            <a:endParaRPr b="1">
              <a:solidFill>
                <a:schemeClr val="dk1"/>
              </a:solidFill>
            </a:endParaRPr>
          </a:p>
        </p:txBody>
      </p:sp>
    </p:spTree>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Shape 314"/>
          <p:cNvSpPr txBox="1">
            <a:spLocks noGrp="1"/>
          </p:cNvSpPr>
          <p:nvPr>
            <p:ph type="title"/>
          </p:nvPr>
        </p:nvSpPr>
        <p:spPr>
          <a:xfrm>
            <a:off x="311700" y="310274"/>
            <a:ext cx="8520599" cy="572699"/>
          </a:xfrm>
          <a:prstGeom prst="rect">
            <a:avLst/>
          </a:prstGeom>
        </p:spPr>
        <p:txBody>
          <a:bodyPr lIns="91425" tIns="91425" rIns="91425" bIns="91425" anchor="t" anchorCtr="0">
            <a:noAutofit/>
          </a:bodyPr>
          <a:lstStyle/>
          <a:p>
            <a:pPr lvl="0" rtl="0">
              <a:spcBef>
                <a:spcPts val="0"/>
              </a:spcBef>
              <a:buNone/>
            </a:pPr>
            <a:r>
              <a:rPr lang="en" dirty="0"/>
              <a:t>Tor Pluggable Transport</a:t>
            </a:r>
          </a:p>
        </p:txBody>
      </p:sp>
      <p:sp>
        <p:nvSpPr>
          <p:cNvPr id="315" name="Shape 315"/>
          <p:cNvSpPr txBox="1">
            <a:spLocks noGrp="1"/>
          </p:cNvSpPr>
          <p:nvPr>
            <p:ph type="body" idx="1"/>
          </p:nvPr>
        </p:nvSpPr>
        <p:spPr>
          <a:xfrm>
            <a:off x="311700" y="1017724"/>
            <a:ext cx="8947528" cy="3416400"/>
          </a:xfrm>
          <a:prstGeom prst="rect">
            <a:avLst/>
          </a:prstGeom>
        </p:spPr>
        <p:txBody>
          <a:bodyPr lIns="91425" tIns="91425" rIns="91425" bIns="91425" anchor="t" anchorCtr="0">
            <a:noAutofit/>
          </a:bodyPr>
          <a:lstStyle/>
          <a:p>
            <a:pPr marL="571500" lvl="0" indent="-342900" rtl="0">
              <a:lnSpc>
                <a:spcPct val="100000"/>
              </a:lnSpc>
              <a:spcBef>
                <a:spcPts val="0"/>
              </a:spcBef>
              <a:buFont typeface="Arial"/>
              <a:buChar char="•"/>
            </a:pPr>
            <a:r>
              <a:rPr lang="en" dirty="0"/>
              <a:t>Pluggable transports are drop-in modules for traffic </a:t>
            </a:r>
            <a:r>
              <a:rPr lang="en" dirty="0" smtClean="0"/>
              <a:t>obfuscation</a:t>
            </a:r>
            <a:endParaRPr lang="en-US" dirty="0" smtClean="0"/>
          </a:p>
          <a:p>
            <a:pPr marL="571500" lvl="0" indent="-342900" rtl="0">
              <a:lnSpc>
                <a:spcPct val="100000"/>
              </a:lnSpc>
              <a:spcBef>
                <a:spcPts val="0"/>
              </a:spcBef>
              <a:buFont typeface="Arial"/>
              <a:buChar char="•"/>
            </a:pPr>
            <a:r>
              <a:rPr lang="en" dirty="0" smtClean="0"/>
              <a:t>Many </a:t>
            </a:r>
            <a:r>
              <a:rPr lang="en" dirty="0"/>
              <a:t>modules have been written, but we focus on</a:t>
            </a:r>
          </a:p>
          <a:p>
            <a:pPr marL="971550" lvl="1" indent="-285750" rtl="0">
              <a:lnSpc>
                <a:spcPct val="100000"/>
              </a:lnSpc>
              <a:spcBef>
                <a:spcPts val="0"/>
              </a:spcBef>
              <a:buFont typeface="Arial"/>
              <a:buChar char="•"/>
            </a:pPr>
            <a:r>
              <a:rPr lang="en" sz="2000" b="1" dirty="0">
                <a:solidFill>
                  <a:srgbClr val="980000"/>
                </a:solidFill>
              </a:rPr>
              <a:t>obfs2</a:t>
            </a:r>
            <a:r>
              <a:rPr lang="en" sz="2000" dirty="0"/>
              <a:t> (First deployed module)</a:t>
            </a:r>
          </a:p>
          <a:p>
            <a:pPr marL="1371600" lvl="2" indent="-330200" rtl="0">
              <a:lnSpc>
                <a:spcPct val="100000"/>
              </a:lnSpc>
              <a:spcBef>
                <a:spcPts val="0"/>
              </a:spcBef>
              <a:buSzPct val="100000"/>
              <a:buFont typeface="Arial"/>
              <a:buChar char="•"/>
            </a:pPr>
            <a:r>
              <a:rPr lang="en" sz="2000" dirty="0"/>
              <a:t>First 20 bytes can be used to detect Tor </a:t>
            </a:r>
            <a:r>
              <a:rPr lang="en" sz="2000" dirty="0" smtClean="0"/>
              <a:t>traffic.</a:t>
            </a:r>
            <a:endParaRPr lang="en" sz="2000" dirty="0"/>
          </a:p>
          <a:p>
            <a:pPr marL="971550" lvl="1" indent="-285750" rtl="0">
              <a:lnSpc>
                <a:spcPct val="100000"/>
              </a:lnSpc>
              <a:spcBef>
                <a:spcPts val="0"/>
              </a:spcBef>
              <a:buFont typeface="Arial"/>
              <a:buChar char="•"/>
            </a:pPr>
            <a:r>
              <a:rPr lang="en" sz="2000" b="1" dirty="0">
                <a:solidFill>
                  <a:srgbClr val="980000"/>
                </a:solidFill>
              </a:rPr>
              <a:t>obfs3</a:t>
            </a:r>
            <a:r>
              <a:rPr lang="en" sz="2000" dirty="0">
                <a:solidFill>
                  <a:srgbClr val="980000"/>
                </a:solidFill>
              </a:rPr>
              <a:t> </a:t>
            </a:r>
            <a:r>
              <a:rPr lang="en" sz="2000" dirty="0"/>
              <a:t>(obfs2’s successor)</a:t>
            </a:r>
          </a:p>
          <a:p>
            <a:pPr marL="1371600" lvl="2" indent="-330200" rtl="0">
              <a:lnSpc>
                <a:spcPct val="100000"/>
              </a:lnSpc>
              <a:spcBef>
                <a:spcPts val="0"/>
              </a:spcBef>
              <a:buSzPct val="100000"/>
              <a:buFont typeface="Arial"/>
              <a:buChar char="•"/>
            </a:pPr>
            <a:r>
              <a:rPr lang="en" sz="2000" dirty="0"/>
              <a:t>Makes Tor traffic look like a uniformly random byte stream </a:t>
            </a:r>
          </a:p>
        </p:txBody>
      </p:sp>
      <p:pic>
        <p:nvPicPr>
          <p:cNvPr id="316" name="Shape 316" descr="obfsproxy_diagram.png"/>
          <p:cNvPicPr preferRelativeResize="0"/>
          <p:nvPr/>
        </p:nvPicPr>
        <p:blipFill>
          <a:blip r:embed="rId3">
            <a:alphaModFix/>
          </a:blip>
          <a:stretch>
            <a:fillRect/>
          </a:stretch>
        </p:blipFill>
        <p:spPr>
          <a:xfrm>
            <a:off x="2253050" y="3961448"/>
            <a:ext cx="6490298" cy="1204249"/>
          </a:xfrm>
          <a:prstGeom prst="rect">
            <a:avLst/>
          </a:prstGeom>
          <a:noFill/>
          <a:ln>
            <a:noFill/>
          </a:ln>
        </p:spPr>
      </p:pic>
      <p:sp>
        <p:nvSpPr>
          <p:cNvPr id="317" name="Shape 317"/>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43</a:t>
            </a:fld>
            <a:endParaRPr lang="en"/>
          </a:p>
        </p:txBody>
      </p:sp>
    </p:spTree>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Shape 329"/>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Clr>
                <a:schemeClr val="dk1"/>
              </a:buClr>
              <a:buSzPct val="39285"/>
              <a:buFont typeface="Arial"/>
              <a:buNone/>
            </a:pPr>
            <a:r>
              <a:rPr lang="en"/>
              <a:t>Encryption Reduces Blocking Accuracy</a:t>
            </a:r>
          </a:p>
          <a:p>
            <a:pPr lvl="0" rtl="0">
              <a:spcBef>
                <a:spcPts val="0"/>
              </a:spcBef>
              <a:buClr>
                <a:schemeClr val="dk1"/>
              </a:buClr>
              <a:buSzPct val="39285"/>
              <a:buFont typeface="Arial"/>
              <a:buNone/>
            </a:pPr>
            <a:endParaRPr/>
          </a:p>
          <a:p>
            <a:pPr lvl="0" rtl="0">
              <a:spcBef>
                <a:spcPts val="0"/>
              </a:spcBef>
              <a:buClr>
                <a:schemeClr val="dk1"/>
              </a:buClr>
              <a:buSzPct val="39285"/>
              <a:buFont typeface="Arial"/>
              <a:buNone/>
            </a:pPr>
            <a:endParaRPr/>
          </a:p>
          <a:p>
            <a:pPr lvl="0" rtl="0">
              <a:spcBef>
                <a:spcPts val="0"/>
              </a:spcBef>
              <a:buNone/>
            </a:pPr>
            <a:endParaRPr/>
          </a:p>
        </p:txBody>
      </p:sp>
      <p:sp>
        <p:nvSpPr>
          <p:cNvPr id="330" name="Shape 330"/>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44</a:t>
            </a:fld>
            <a:endParaRPr lang="en"/>
          </a:p>
        </p:txBody>
      </p:sp>
      <p:sp>
        <p:nvSpPr>
          <p:cNvPr id="331" name="Shape 331"/>
          <p:cNvSpPr/>
          <p:nvPr/>
        </p:nvSpPr>
        <p:spPr>
          <a:xfrm>
            <a:off x="765150" y="1603400"/>
            <a:ext cx="7613700" cy="2443200"/>
          </a:xfrm>
          <a:prstGeom prst="roundRect">
            <a:avLst>
              <a:gd name="adj" fmla="val 16667"/>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marL="457200" lvl="0" indent="-342900" rtl="0">
              <a:lnSpc>
                <a:spcPct val="150000"/>
              </a:lnSpc>
              <a:spcBef>
                <a:spcPts val="0"/>
              </a:spcBef>
              <a:spcAft>
                <a:spcPts val="1600"/>
              </a:spcAft>
              <a:buClr>
                <a:srgbClr val="000000"/>
              </a:buClr>
              <a:buSzPct val="100000"/>
              <a:buFont typeface="Average"/>
            </a:pPr>
            <a:r>
              <a:rPr lang="en" sz="1800" dirty="0">
                <a:latin typeface="Average"/>
                <a:ea typeface="Average"/>
                <a:cs typeface="Average"/>
                <a:sym typeface="Average"/>
              </a:rPr>
              <a:t>Detection of pluggable transports is </a:t>
            </a:r>
            <a:r>
              <a:rPr lang="en" sz="1800" b="1" dirty="0">
                <a:solidFill>
                  <a:srgbClr val="980000"/>
                </a:solidFill>
                <a:latin typeface="Average"/>
                <a:ea typeface="Average"/>
                <a:cs typeface="Average"/>
                <a:sym typeface="Average"/>
              </a:rPr>
              <a:t>uncertain</a:t>
            </a:r>
          </a:p>
          <a:p>
            <a:pPr marL="914400" lvl="1" indent="-342900" rtl="0">
              <a:lnSpc>
                <a:spcPct val="150000"/>
              </a:lnSpc>
              <a:spcBef>
                <a:spcPts val="0"/>
              </a:spcBef>
              <a:spcAft>
                <a:spcPts val="1600"/>
              </a:spcAft>
              <a:buClr>
                <a:srgbClr val="000000"/>
              </a:buClr>
              <a:buSzPct val="100000"/>
              <a:buFont typeface="Average"/>
            </a:pPr>
            <a:r>
              <a:rPr lang="en" sz="1800" dirty="0">
                <a:latin typeface="Average"/>
                <a:ea typeface="Average"/>
                <a:cs typeface="Average"/>
                <a:sym typeface="Average"/>
              </a:rPr>
              <a:t>Implies false positives → </a:t>
            </a:r>
            <a:r>
              <a:rPr lang="en" sz="1800" b="1" dirty="0">
                <a:solidFill>
                  <a:srgbClr val="980000"/>
                </a:solidFill>
                <a:latin typeface="Average"/>
                <a:ea typeface="Average"/>
                <a:cs typeface="Average"/>
                <a:sym typeface="Average"/>
              </a:rPr>
              <a:t>collateral damage</a:t>
            </a:r>
          </a:p>
          <a:p>
            <a:pPr marL="457200" lvl="0" indent="0" rtl="0">
              <a:lnSpc>
                <a:spcPct val="150000"/>
              </a:lnSpc>
              <a:spcBef>
                <a:spcPts val="0"/>
              </a:spcBef>
              <a:spcAft>
                <a:spcPts val="1600"/>
              </a:spcAft>
              <a:buNone/>
            </a:pPr>
            <a:r>
              <a:rPr lang="en" sz="1800" dirty="0">
                <a:solidFill>
                  <a:schemeClr val="dk1"/>
                </a:solidFill>
                <a:latin typeface="Average"/>
                <a:ea typeface="Average"/>
                <a:cs typeface="Average"/>
                <a:sym typeface="Average"/>
              </a:rPr>
              <a:t>GFW added </a:t>
            </a:r>
            <a:r>
              <a:rPr lang="en" sz="1800" b="1" dirty="0">
                <a:solidFill>
                  <a:srgbClr val="980000"/>
                </a:solidFill>
                <a:latin typeface="Average"/>
                <a:ea typeface="Average"/>
                <a:cs typeface="Average"/>
                <a:sym typeface="Average"/>
              </a:rPr>
              <a:t>active probing</a:t>
            </a:r>
            <a:r>
              <a:rPr lang="en" sz="1800" dirty="0">
                <a:solidFill>
                  <a:schemeClr val="dk1"/>
                </a:solidFill>
                <a:latin typeface="Average"/>
                <a:ea typeface="Average"/>
                <a:cs typeface="Average"/>
                <a:sym typeface="Average"/>
              </a:rPr>
              <a:t> to complement the DPI fingerprinting</a:t>
            </a: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sp>
        <p:nvSpPr>
          <p:cNvPr id="414" name="Shape 414"/>
          <p:cNvSpPr txBox="1"/>
          <p:nvPr/>
        </p:nvSpPr>
        <p:spPr>
          <a:xfrm rot="2495162">
            <a:off x="4660050" y="3679069"/>
            <a:ext cx="1382159" cy="441904"/>
          </a:xfrm>
          <a:prstGeom prst="rect">
            <a:avLst/>
          </a:prstGeom>
          <a:noFill/>
          <a:ln>
            <a:noFill/>
          </a:ln>
        </p:spPr>
        <p:txBody>
          <a:bodyPr lIns="91425" tIns="91425" rIns="91425" bIns="91425" anchor="t" anchorCtr="0">
            <a:noAutofit/>
          </a:bodyPr>
          <a:lstStyle/>
          <a:p>
            <a:pPr lvl="0" algn="ctr" rtl="0">
              <a:spcBef>
                <a:spcPts val="0"/>
              </a:spcBef>
              <a:buNone/>
            </a:pPr>
            <a:r>
              <a:rPr lang="en" sz="1200">
                <a:latin typeface="Raleway"/>
                <a:ea typeface="Raleway"/>
                <a:cs typeface="Raleway"/>
                <a:sym typeface="Raleway"/>
              </a:rPr>
              <a:t>Tor handshake</a:t>
            </a:r>
          </a:p>
        </p:txBody>
      </p:sp>
      <p:sp>
        <p:nvSpPr>
          <p:cNvPr id="415" name="Shape 415"/>
          <p:cNvSpPr txBox="1">
            <a:spLocks noGrp="1"/>
          </p:cNvSpPr>
          <p:nvPr>
            <p:ph type="title"/>
          </p:nvPr>
        </p:nvSpPr>
        <p:spPr>
          <a:xfrm>
            <a:off x="311700" y="445025"/>
            <a:ext cx="8832300" cy="572700"/>
          </a:xfrm>
          <a:prstGeom prst="rect">
            <a:avLst/>
          </a:prstGeom>
        </p:spPr>
        <p:txBody>
          <a:bodyPr lIns="91425" tIns="91425" rIns="91425" bIns="91425" anchor="t" anchorCtr="0">
            <a:noAutofit/>
          </a:bodyPr>
          <a:lstStyle/>
          <a:p>
            <a:pPr lvl="0" rtl="0">
              <a:spcBef>
                <a:spcPts val="0"/>
              </a:spcBef>
              <a:buNone/>
            </a:pPr>
            <a:r>
              <a:rPr lang="en" sz="2600" dirty="0"/>
              <a:t>How </a:t>
            </a:r>
            <a:r>
              <a:rPr lang="en-US" sz="2600" dirty="0" smtClean="0"/>
              <a:t>D</a:t>
            </a:r>
            <a:r>
              <a:rPr lang="en" sz="2600" dirty="0" smtClean="0"/>
              <a:t>oes </a:t>
            </a:r>
            <a:r>
              <a:rPr lang="en" sz="2600" dirty="0"/>
              <a:t>GFW Block Tor Hidden Circumvention Servers?</a:t>
            </a:r>
            <a:br>
              <a:rPr lang="en" sz="2600" dirty="0"/>
            </a:br>
            <a:endParaRPr lang="en" sz="2600" dirty="0"/>
          </a:p>
        </p:txBody>
      </p:sp>
      <p:sp>
        <p:nvSpPr>
          <p:cNvPr id="416" name="Shape 416"/>
          <p:cNvSpPr txBox="1">
            <a:spLocks noGrp="1"/>
          </p:cNvSpPr>
          <p:nvPr>
            <p:ph type="body" idx="1"/>
          </p:nvPr>
        </p:nvSpPr>
        <p:spPr>
          <a:xfrm>
            <a:off x="311700" y="1148025"/>
            <a:ext cx="8520600" cy="2622900"/>
          </a:xfrm>
          <a:prstGeom prst="rect">
            <a:avLst/>
          </a:prstGeom>
        </p:spPr>
        <p:txBody>
          <a:bodyPr lIns="91425" tIns="91425" rIns="91425" bIns="91425" anchor="t" anchorCtr="0">
            <a:noAutofit/>
          </a:bodyPr>
          <a:lstStyle/>
          <a:p>
            <a:pPr marL="457200" lvl="0" indent="-342900" rtl="0">
              <a:lnSpc>
                <a:spcPct val="100000"/>
              </a:lnSpc>
              <a:spcBef>
                <a:spcPts val="0"/>
              </a:spcBef>
              <a:buSzPct val="100000"/>
              <a:buAutoNum type="arabicPeriod"/>
            </a:pPr>
            <a:r>
              <a:rPr lang="en" sz="1800" dirty="0"/>
              <a:t>Network monitoring (e.g., switch mirror port)</a:t>
            </a:r>
          </a:p>
          <a:p>
            <a:pPr marL="457200" lvl="0" indent="-342900" rtl="0">
              <a:lnSpc>
                <a:spcPct val="100000"/>
              </a:lnSpc>
              <a:spcBef>
                <a:spcPts val="0"/>
              </a:spcBef>
              <a:buSzPct val="100000"/>
              <a:buAutoNum type="arabicPeriod"/>
            </a:pPr>
            <a:r>
              <a:rPr lang="en" sz="1800" dirty="0"/>
              <a:t>DPI for suspicious traffic (e.g., cipher suite)</a:t>
            </a:r>
          </a:p>
          <a:p>
            <a:pPr marL="457200" lvl="0" indent="-342900" rtl="0">
              <a:lnSpc>
                <a:spcPct val="100000"/>
              </a:lnSpc>
              <a:spcBef>
                <a:spcPts val="0"/>
              </a:spcBef>
              <a:buSzPct val="100000"/>
              <a:buAutoNum type="arabicPeriod"/>
            </a:pPr>
            <a:r>
              <a:rPr lang="en" sz="1800" b="1" dirty="0">
                <a:solidFill>
                  <a:srgbClr val="980000"/>
                </a:solidFill>
              </a:rPr>
              <a:t>Actively probing server to verify suspicion</a:t>
            </a:r>
          </a:p>
          <a:p>
            <a:pPr marL="457200" lvl="0" indent="-342900" rtl="0">
              <a:lnSpc>
                <a:spcPct val="100000"/>
              </a:lnSpc>
              <a:spcBef>
                <a:spcPts val="0"/>
              </a:spcBef>
              <a:buClr>
                <a:schemeClr val="dk1"/>
              </a:buClr>
              <a:buSzPct val="100000"/>
              <a:buAutoNum type="arabicPeriod"/>
            </a:pPr>
            <a:r>
              <a:rPr lang="en" sz="1800" dirty="0">
                <a:solidFill>
                  <a:schemeClr val="dk1"/>
                </a:solidFill>
              </a:rPr>
              <a:t>Blocking server</a:t>
            </a:r>
          </a:p>
          <a:p>
            <a:pPr lvl="0" rtl="0">
              <a:lnSpc>
                <a:spcPct val="100000"/>
              </a:lnSpc>
              <a:spcBef>
                <a:spcPts val="0"/>
              </a:spcBef>
              <a:buNone/>
            </a:pPr>
            <a:r>
              <a:rPr lang="en" sz="1800" dirty="0"/>
              <a:t/>
            </a:r>
            <a:br>
              <a:rPr lang="en" sz="1800" dirty="0"/>
            </a:br>
            <a:endParaRPr lang="en" sz="1800" dirty="0"/>
          </a:p>
        </p:txBody>
      </p:sp>
      <p:sp>
        <p:nvSpPr>
          <p:cNvPr id="417" name="Shape 417"/>
          <p:cNvSpPr txBox="1">
            <a:spLocks noGrp="1"/>
          </p:cNvSpPr>
          <p:nvPr>
            <p:ph type="sldNum" idx="12"/>
          </p:nvPr>
        </p:nvSpPr>
        <p:spPr>
          <a:xfrm>
            <a:off x="8624857" y="46632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45</a:t>
            </a:fld>
            <a:endParaRPr lang="en"/>
          </a:p>
        </p:txBody>
      </p:sp>
      <p:pic>
        <p:nvPicPr>
          <p:cNvPr id="418" name="Shape 418" descr="computer-7.png"/>
          <p:cNvPicPr preferRelativeResize="0"/>
          <p:nvPr/>
        </p:nvPicPr>
        <p:blipFill>
          <a:blip r:embed="rId3">
            <a:alphaModFix/>
          </a:blip>
          <a:stretch>
            <a:fillRect/>
          </a:stretch>
        </p:blipFill>
        <p:spPr>
          <a:xfrm>
            <a:off x="4029070" y="2637356"/>
            <a:ext cx="925638" cy="897803"/>
          </a:xfrm>
          <a:prstGeom prst="rect">
            <a:avLst/>
          </a:prstGeom>
          <a:noFill/>
          <a:ln>
            <a:noFill/>
          </a:ln>
        </p:spPr>
      </p:pic>
      <p:pic>
        <p:nvPicPr>
          <p:cNvPr id="419" name="Shape 419" descr="computer-7.png"/>
          <p:cNvPicPr preferRelativeResize="0"/>
          <p:nvPr/>
        </p:nvPicPr>
        <p:blipFill>
          <a:blip r:embed="rId3">
            <a:alphaModFix/>
          </a:blip>
          <a:stretch>
            <a:fillRect/>
          </a:stretch>
        </p:blipFill>
        <p:spPr>
          <a:xfrm>
            <a:off x="7781663" y="2637356"/>
            <a:ext cx="925638" cy="897803"/>
          </a:xfrm>
          <a:prstGeom prst="rect">
            <a:avLst/>
          </a:prstGeom>
          <a:noFill/>
          <a:ln>
            <a:noFill/>
          </a:ln>
        </p:spPr>
      </p:pic>
      <p:cxnSp>
        <p:nvCxnSpPr>
          <p:cNvPr id="420" name="Shape 420"/>
          <p:cNvCxnSpPr>
            <a:endCxn id="419" idx="1"/>
          </p:cNvCxnSpPr>
          <p:nvPr/>
        </p:nvCxnSpPr>
        <p:spPr>
          <a:xfrm>
            <a:off x="4955063" y="3086258"/>
            <a:ext cx="2826599" cy="0"/>
          </a:xfrm>
          <a:prstGeom prst="straightConnector1">
            <a:avLst/>
          </a:prstGeom>
          <a:noFill/>
          <a:ln w="38100" cap="flat" cmpd="sng">
            <a:solidFill>
              <a:srgbClr val="000000"/>
            </a:solidFill>
            <a:prstDash val="solid"/>
            <a:round/>
            <a:headEnd type="triangle" w="lg" len="lg"/>
            <a:tailEnd type="triangle" w="lg" len="lg"/>
          </a:ln>
        </p:spPr>
      </p:cxnSp>
      <p:sp>
        <p:nvSpPr>
          <p:cNvPr id="421" name="Shape 421"/>
          <p:cNvSpPr txBox="1"/>
          <p:nvPr/>
        </p:nvSpPr>
        <p:spPr>
          <a:xfrm>
            <a:off x="5539276" y="2776225"/>
            <a:ext cx="1905599" cy="310200"/>
          </a:xfrm>
          <a:prstGeom prst="rect">
            <a:avLst/>
          </a:prstGeom>
          <a:noFill/>
          <a:ln>
            <a:noFill/>
          </a:ln>
        </p:spPr>
        <p:txBody>
          <a:bodyPr lIns="91425" tIns="91425" rIns="91425" bIns="91425" anchor="t" anchorCtr="0">
            <a:noAutofit/>
          </a:bodyPr>
          <a:lstStyle/>
          <a:p>
            <a:pPr lvl="0" algn="l" rtl="0">
              <a:spcBef>
                <a:spcPts val="0"/>
              </a:spcBef>
              <a:buNone/>
            </a:pPr>
            <a:r>
              <a:rPr lang="en">
                <a:latin typeface="Raleway"/>
                <a:ea typeface="Raleway"/>
                <a:cs typeface="Raleway"/>
                <a:sym typeface="Raleway"/>
              </a:rPr>
              <a:t>  TLS    connection</a:t>
            </a:r>
          </a:p>
        </p:txBody>
      </p:sp>
      <p:sp>
        <p:nvSpPr>
          <p:cNvPr id="422" name="Shape 422"/>
          <p:cNvSpPr txBox="1"/>
          <p:nvPr/>
        </p:nvSpPr>
        <p:spPr>
          <a:xfrm>
            <a:off x="3899475" y="2466175"/>
            <a:ext cx="1547400" cy="310200"/>
          </a:xfrm>
          <a:prstGeom prst="rect">
            <a:avLst/>
          </a:prstGeom>
          <a:noFill/>
          <a:ln>
            <a:noFill/>
          </a:ln>
        </p:spPr>
        <p:txBody>
          <a:bodyPr lIns="91425" tIns="91425" rIns="91425" bIns="91425" anchor="t" anchorCtr="0">
            <a:noAutofit/>
          </a:bodyPr>
          <a:lstStyle/>
          <a:p>
            <a:pPr lvl="0" algn="ctr" rtl="0">
              <a:spcBef>
                <a:spcPts val="0"/>
              </a:spcBef>
              <a:buNone/>
            </a:pPr>
            <a:r>
              <a:rPr lang="en" sz="1200">
                <a:solidFill>
                  <a:schemeClr val="dk1"/>
                </a:solidFill>
                <a:latin typeface="Raleway"/>
                <a:ea typeface="Raleway"/>
                <a:cs typeface="Raleway"/>
                <a:sym typeface="Raleway"/>
              </a:rPr>
              <a:t>Server in Germany</a:t>
            </a:r>
          </a:p>
        </p:txBody>
      </p:sp>
      <p:sp>
        <p:nvSpPr>
          <p:cNvPr id="423" name="Shape 423"/>
          <p:cNvSpPr txBox="1"/>
          <p:nvPr/>
        </p:nvSpPr>
        <p:spPr>
          <a:xfrm>
            <a:off x="7720350" y="2466175"/>
            <a:ext cx="1354500" cy="310200"/>
          </a:xfrm>
          <a:prstGeom prst="rect">
            <a:avLst/>
          </a:prstGeom>
          <a:noFill/>
          <a:ln>
            <a:noFill/>
          </a:ln>
        </p:spPr>
        <p:txBody>
          <a:bodyPr lIns="91425" tIns="91425" rIns="91425" bIns="91425" anchor="t" anchorCtr="0">
            <a:noAutofit/>
          </a:bodyPr>
          <a:lstStyle/>
          <a:p>
            <a:pPr lvl="0" rtl="0">
              <a:spcBef>
                <a:spcPts val="0"/>
              </a:spcBef>
              <a:buNone/>
            </a:pPr>
            <a:r>
              <a:rPr lang="en" sz="1200">
                <a:solidFill>
                  <a:schemeClr val="dk1"/>
                </a:solidFill>
                <a:latin typeface="Raleway"/>
                <a:ea typeface="Raleway"/>
                <a:cs typeface="Raleway"/>
                <a:sym typeface="Raleway"/>
              </a:rPr>
              <a:t>Client in China</a:t>
            </a:r>
          </a:p>
          <a:p>
            <a:pPr lvl="0" algn="ctr" rtl="0">
              <a:spcBef>
                <a:spcPts val="0"/>
              </a:spcBef>
              <a:buNone/>
            </a:pPr>
            <a:endParaRPr>
              <a:latin typeface="Raleway"/>
              <a:ea typeface="Raleway"/>
              <a:cs typeface="Raleway"/>
              <a:sym typeface="Raleway"/>
            </a:endParaRPr>
          </a:p>
        </p:txBody>
      </p:sp>
      <p:pic>
        <p:nvPicPr>
          <p:cNvPr id="424" name="Shape 424" descr="Untitled.png"/>
          <p:cNvPicPr preferRelativeResize="0"/>
          <p:nvPr/>
        </p:nvPicPr>
        <p:blipFill>
          <a:blip r:embed="rId4">
            <a:alphaModFix/>
          </a:blip>
          <a:stretch>
            <a:fillRect/>
          </a:stretch>
        </p:blipFill>
        <p:spPr>
          <a:xfrm>
            <a:off x="5658720" y="2729301"/>
            <a:ext cx="694375" cy="673500"/>
          </a:xfrm>
          <a:prstGeom prst="rect">
            <a:avLst/>
          </a:prstGeom>
          <a:noFill/>
          <a:ln>
            <a:noFill/>
          </a:ln>
        </p:spPr>
      </p:pic>
      <p:pic>
        <p:nvPicPr>
          <p:cNvPr id="425" name="Shape 425" descr="Untitled.png"/>
          <p:cNvPicPr preferRelativeResize="0"/>
          <p:nvPr/>
        </p:nvPicPr>
        <p:blipFill>
          <a:blip r:embed="rId5">
            <a:alphaModFix/>
          </a:blip>
          <a:stretch>
            <a:fillRect/>
          </a:stretch>
        </p:blipFill>
        <p:spPr>
          <a:xfrm>
            <a:off x="5667800" y="3279026"/>
            <a:ext cx="925624" cy="742844"/>
          </a:xfrm>
          <a:prstGeom prst="rect">
            <a:avLst/>
          </a:prstGeom>
          <a:noFill/>
          <a:ln>
            <a:noFill/>
          </a:ln>
        </p:spPr>
      </p:pic>
      <p:pic>
        <p:nvPicPr>
          <p:cNvPr id="426" name="Shape 426" descr="computer-7.png"/>
          <p:cNvPicPr preferRelativeResize="0"/>
          <p:nvPr/>
        </p:nvPicPr>
        <p:blipFill>
          <a:blip r:embed="rId3">
            <a:alphaModFix/>
          </a:blip>
          <a:stretch>
            <a:fillRect/>
          </a:stretch>
        </p:blipFill>
        <p:spPr>
          <a:xfrm>
            <a:off x="5905537" y="4417069"/>
            <a:ext cx="864632" cy="715430"/>
          </a:xfrm>
          <a:prstGeom prst="rect">
            <a:avLst/>
          </a:prstGeom>
          <a:noFill/>
          <a:ln>
            <a:noFill/>
          </a:ln>
        </p:spPr>
      </p:pic>
      <p:cxnSp>
        <p:nvCxnSpPr>
          <p:cNvPr id="427" name="Shape 427"/>
          <p:cNvCxnSpPr/>
          <p:nvPr/>
        </p:nvCxnSpPr>
        <p:spPr>
          <a:xfrm rot="10800000">
            <a:off x="4622587" y="3396134"/>
            <a:ext cx="1413600" cy="1239600"/>
          </a:xfrm>
          <a:prstGeom prst="straightConnector1">
            <a:avLst/>
          </a:prstGeom>
          <a:noFill/>
          <a:ln w="38100" cap="flat" cmpd="sng">
            <a:solidFill>
              <a:srgbClr val="000000"/>
            </a:solidFill>
            <a:prstDash val="solid"/>
            <a:round/>
            <a:headEnd type="none" w="lg" len="lg"/>
            <a:tailEnd type="triangle" w="lg" len="lg"/>
          </a:ln>
        </p:spPr>
      </p:cxnSp>
      <p:sp>
        <p:nvSpPr>
          <p:cNvPr id="428" name="Shape 428"/>
          <p:cNvSpPr txBox="1"/>
          <p:nvPr/>
        </p:nvSpPr>
        <p:spPr>
          <a:xfrm>
            <a:off x="5734925" y="4247359"/>
            <a:ext cx="1205700" cy="247200"/>
          </a:xfrm>
          <a:prstGeom prst="rect">
            <a:avLst/>
          </a:prstGeom>
          <a:noFill/>
          <a:ln>
            <a:noFill/>
          </a:ln>
        </p:spPr>
        <p:txBody>
          <a:bodyPr lIns="91425" tIns="91425" rIns="91425" bIns="91425" anchor="t" anchorCtr="0">
            <a:noAutofit/>
          </a:bodyPr>
          <a:lstStyle/>
          <a:p>
            <a:pPr lvl="0" algn="ctr" rtl="0">
              <a:spcBef>
                <a:spcPts val="0"/>
              </a:spcBef>
              <a:buNone/>
            </a:pPr>
            <a:r>
              <a:rPr lang="en" sz="1200">
                <a:latin typeface="Raleway"/>
                <a:ea typeface="Raleway"/>
                <a:cs typeface="Raleway"/>
                <a:sym typeface="Raleway"/>
              </a:rPr>
              <a:t>Active prober</a:t>
            </a:r>
          </a:p>
        </p:txBody>
      </p:sp>
      <p:cxnSp>
        <p:nvCxnSpPr>
          <p:cNvPr id="429" name="Shape 429"/>
          <p:cNvCxnSpPr/>
          <p:nvPr/>
        </p:nvCxnSpPr>
        <p:spPr>
          <a:xfrm rot="10800000">
            <a:off x="4274687" y="3535159"/>
            <a:ext cx="1547400" cy="1376100"/>
          </a:xfrm>
          <a:prstGeom prst="straightConnector1">
            <a:avLst/>
          </a:prstGeom>
          <a:noFill/>
          <a:ln w="38100" cap="flat" cmpd="sng">
            <a:solidFill>
              <a:srgbClr val="000000"/>
            </a:solidFill>
            <a:prstDash val="solid"/>
            <a:round/>
            <a:headEnd type="triangle" w="lg" len="lg"/>
            <a:tailEnd type="none" w="lg" len="lg"/>
          </a:ln>
        </p:spPr>
      </p:cxnSp>
      <p:sp>
        <p:nvSpPr>
          <p:cNvPr id="430" name="Shape 430"/>
          <p:cNvSpPr txBox="1"/>
          <p:nvPr/>
        </p:nvSpPr>
        <p:spPr>
          <a:xfrm rot="2495162">
            <a:off x="4431450" y="3907669"/>
            <a:ext cx="1382159" cy="441904"/>
          </a:xfrm>
          <a:prstGeom prst="rect">
            <a:avLst/>
          </a:prstGeom>
          <a:noFill/>
          <a:ln>
            <a:noFill/>
          </a:ln>
        </p:spPr>
        <p:txBody>
          <a:bodyPr lIns="91425" tIns="91425" rIns="91425" bIns="91425" anchor="t" anchorCtr="0">
            <a:noAutofit/>
          </a:bodyPr>
          <a:lstStyle/>
          <a:p>
            <a:pPr lvl="0" algn="ctr" rtl="0">
              <a:spcBef>
                <a:spcPts val="0"/>
              </a:spcBef>
              <a:buNone/>
            </a:pPr>
            <a:r>
              <a:rPr lang="en" sz="1200">
                <a:latin typeface="Raleway"/>
                <a:ea typeface="Raleway"/>
                <a:cs typeface="Raleway"/>
                <a:sym typeface="Raleway"/>
              </a:rPr>
              <a:t>Tor handshake</a:t>
            </a:r>
          </a:p>
        </p:txBody>
      </p:sp>
      <p:sp>
        <p:nvSpPr>
          <p:cNvPr id="431" name="Shape 431"/>
          <p:cNvSpPr/>
          <p:nvPr/>
        </p:nvSpPr>
        <p:spPr>
          <a:xfrm flipH="1">
            <a:off x="5301948" y="2777698"/>
            <a:ext cx="313523" cy="572724"/>
          </a:xfrm>
          <a:prstGeom prst="lightningBolt">
            <a:avLst/>
          </a:prstGeom>
          <a:solidFill>
            <a:srgbClr val="EA9999"/>
          </a:solidFill>
          <a:ln w="28575"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32" name="Shape 432"/>
          <p:cNvSpPr txBox="1"/>
          <p:nvPr/>
        </p:nvSpPr>
        <p:spPr>
          <a:xfrm>
            <a:off x="5301937" y="2428351"/>
            <a:ext cx="1299600" cy="286800"/>
          </a:xfrm>
          <a:prstGeom prst="rect">
            <a:avLst/>
          </a:prstGeom>
          <a:noFill/>
          <a:ln>
            <a:noFill/>
          </a:ln>
        </p:spPr>
        <p:txBody>
          <a:bodyPr lIns="91425" tIns="91425" rIns="91425" bIns="91425" anchor="t" anchorCtr="0">
            <a:noAutofit/>
          </a:bodyPr>
          <a:lstStyle/>
          <a:p>
            <a:pPr lvl="0" algn="ctr" rtl="0">
              <a:spcBef>
                <a:spcPts val="0"/>
              </a:spcBef>
              <a:buNone/>
            </a:pPr>
            <a:r>
              <a:rPr lang="en" b="1">
                <a:solidFill>
                  <a:srgbClr val="FF0000"/>
                </a:solidFill>
                <a:latin typeface="Raleway"/>
                <a:ea typeface="Raleway"/>
                <a:cs typeface="Raleway"/>
                <a:sym typeface="Raleway"/>
              </a:rPr>
              <a:t>Block server</a:t>
            </a:r>
          </a:p>
        </p:txBody>
      </p:sp>
    </p:spTree>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36"/>
        <p:cNvGrpSpPr/>
        <p:nvPr/>
      </p:nvGrpSpPr>
      <p:grpSpPr>
        <a:xfrm>
          <a:off x="0" y="0"/>
          <a:ext cx="0" cy="0"/>
          <a:chOff x="0" y="0"/>
          <a:chExt cx="0" cy="0"/>
        </a:xfrm>
      </p:grpSpPr>
      <p:sp>
        <p:nvSpPr>
          <p:cNvPr id="437" name="Shape 437"/>
          <p:cNvSpPr txBox="1">
            <a:spLocks noGrp="1"/>
          </p:cNvSpPr>
          <p:nvPr>
            <p:ph type="title"/>
          </p:nvPr>
        </p:nvSpPr>
        <p:spPr>
          <a:xfrm>
            <a:off x="311700" y="445025"/>
            <a:ext cx="8520599" cy="572699"/>
          </a:xfrm>
          <a:prstGeom prst="rect">
            <a:avLst/>
          </a:prstGeom>
        </p:spPr>
        <p:txBody>
          <a:bodyPr lIns="91425" tIns="91425" rIns="91425" bIns="91425" anchor="t" anchorCtr="0">
            <a:noAutofit/>
          </a:bodyPr>
          <a:lstStyle/>
          <a:p>
            <a:pPr lvl="0" rtl="0">
              <a:spcBef>
                <a:spcPts val="0"/>
              </a:spcBef>
              <a:buClr>
                <a:schemeClr val="dk1"/>
              </a:buClr>
              <a:buSzPct val="39285"/>
              <a:buFont typeface="Arial"/>
              <a:buNone/>
            </a:pPr>
            <a:r>
              <a:rPr lang="en"/>
              <a:t>Censorship Arms Race: GFW vs. Tor</a:t>
            </a:r>
          </a:p>
          <a:p>
            <a:pPr lvl="0" rtl="0">
              <a:spcBef>
                <a:spcPts val="0"/>
              </a:spcBef>
              <a:buNone/>
            </a:pPr>
            <a:endParaRPr/>
          </a:p>
        </p:txBody>
      </p:sp>
      <p:pic>
        <p:nvPicPr>
          <p:cNvPr id="438" name="Shape 438" descr="Copy of Torproject.png"/>
          <p:cNvPicPr preferRelativeResize="0"/>
          <p:nvPr/>
        </p:nvPicPr>
        <p:blipFill>
          <a:blip r:embed="rId3">
            <a:alphaModFix/>
          </a:blip>
          <a:stretch>
            <a:fillRect/>
          </a:stretch>
        </p:blipFill>
        <p:spPr>
          <a:xfrm>
            <a:off x="2125687" y="1017724"/>
            <a:ext cx="910649" cy="682949"/>
          </a:xfrm>
          <a:prstGeom prst="rect">
            <a:avLst/>
          </a:prstGeom>
          <a:noFill/>
          <a:ln>
            <a:noFill/>
          </a:ln>
        </p:spPr>
      </p:pic>
      <p:cxnSp>
        <p:nvCxnSpPr>
          <p:cNvPr id="439" name="Shape 439"/>
          <p:cNvCxnSpPr>
            <a:stCxn id="440" idx="3"/>
            <a:endCxn id="441" idx="1"/>
          </p:cNvCxnSpPr>
          <p:nvPr/>
        </p:nvCxnSpPr>
        <p:spPr>
          <a:xfrm>
            <a:off x="4295775" y="2297100"/>
            <a:ext cx="900900" cy="297300"/>
          </a:xfrm>
          <a:prstGeom prst="straightConnector1">
            <a:avLst/>
          </a:prstGeom>
          <a:noFill/>
          <a:ln w="28575" cap="flat" cmpd="sng">
            <a:solidFill>
              <a:schemeClr val="dk2"/>
            </a:solidFill>
            <a:prstDash val="solid"/>
            <a:round/>
            <a:headEnd type="none" w="lg" len="lg"/>
            <a:tailEnd type="triangle" w="lg" len="lg"/>
          </a:ln>
        </p:spPr>
      </p:cxnSp>
      <p:cxnSp>
        <p:nvCxnSpPr>
          <p:cNvPr id="442" name="Shape 442"/>
          <p:cNvCxnSpPr>
            <a:stCxn id="441" idx="1"/>
            <a:endCxn id="443" idx="3"/>
          </p:cNvCxnSpPr>
          <p:nvPr/>
        </p:nvCxnSpPr>
        <p:spPr>
          <a:xfrm flipH="1">
            <a:off x="4281900" y="2594275"/>
            <a:ext cx="914700" cy="622500"/>
          </a:xfrm>
          <a:prstGeom prst="straightConnector1">
            <a:avLst/>
          </a:prstGeom>
          <a:noFill/>
          <a:ln w="28575" cap="flat" cmpd="sng">
            <a:solidFill>
              <a:schemeClr val="dk2"/>
            </a:solidFill>
            <a:prstDash val="solid"/>
            <a:round/>
            <a:headEnd type="none" w="lg" len="lg"/>
            <a:tailEnd type="triangle" w="lg" len="lg"/>
          </a:ln>
        </p:spPr>
      </p:cxnSp>
      <p:cxnSp>
        <p:nvCxnSpPr>
          <p:cNvPr id="444" name="Shape 444"/>
          <p:cNvCxnSpPr>
            <a:stCxn id="443" idx="3"/>
            <a:endCxn id="445" idx="1"/>
          </p:cNvCxnSpPr>
          <p:nvPr/>
        </p:nvCxnSpPr>
        <p:spPr>
          <a:xfrm>
            <a:off x="4281975" y="3216900"/>
            <a:ext cx="914700" cy="291900"/>
          </a:xfrm>
          <a:prstGeom prst="straightConnector1">
            <a:avLst/>
          </a:prstGeom>
          <a:noFill/>
          <a:ln w="28575" cap="flat" cmpd="sng">
            <a:solidFill>
              <a:schemeClr val="dk2"/>
            </a:solidFill>
            <a:prstDash val="solid"/>
            <a:round/>
            <a:headEnd type="none" w="lg" len="lg"/>
            <a:tailEnd type="triangle" w="lg" len="lg"/>
          </a:ln>
        </p:spPr>
      </p:cxnSp>
      <p:cxnSp>
        <p:nvCxnSpPr>
          <p:cNvPr id="446" name="Shape 446"/>
          <p:cNvCxnSpPr>
            <a:stCxn id="445" idx="1"/>
            <a:endCxn id="447" idx="3"/>
          </p:cNvCxnSpPr>
          <p:nvPr/>
        </p:nvCxnSpPr>
        <p:spPr>
          <a:xfrm flipH="1">
            <a:off x="4240800" y="3508675"/>
            <a:ext cx="955800" cy="647400"/>
          </a:xfrm>
          <a:prstGeom prst="straightConnector1">
            <a:avLst/>
          </a:prstGeom>
          <a:noFill/>
          <a:ln w="28575" cap="flat" cmpd="sng">
            <a:solidFill>
              <a:schemeClr val="dk2"/>
            </a:solidFill>
            <a:prstDash val="solid"/>
            <a:round/>
            <a:headEnd type="none" w="lg" len="lg"/>
            <a:tailEnd type="triangle" w="lg" len="lg"/>
          </a:ln>
        </p:spPr>
      </p:cxnSp>
      <p:cxnSp>
        <p:nvCxnSpPr>
          <p:cNvPr id="448" name="Shape 448"/>
          <p:cNvCxnSpPr/>
          <p:nvPr/>
        </p:nvCxnSpPr>
        <p:spPr>
          <a:xfrm>
            <a:off x="382925" y="1780050"/>
            <a:ext cx="0" cy="2701199"/>
          </a:xfrm>
          <a:prstGeom prst="straightConnector1">
            <a:avLst/>
          </a:prstGeom>
          <a:noFill/>
          <a:ln w="28575" cap="flat" cmpd="sng">
            <a:solidFill>
              <a:schemeClr val="dk2"/>
            </a:solidFill>
            <a:prstDash val="solid"/>
            <a:round/>
            <a:headEnd type="none" w="lg" len="lg"/>
            <a:tailEnd type="triangle" w="lg" len="lg"/>
          </a:ln>
        </p:spPr>
      </p:cxnSp>
      <p:sp>
        <p:nvSpPr>
          <p:cNvPr id="449" name="Shape 449"/>
          <p:cNvSpPr txBox="1"/>
          <p:nvPr/>
        </p:nvSpPr>
        <p:spPr>
          <a:xfrm rot="-5398616">
            <a:off x="-220447" y="2762858"/>
            <a:ext cx="745200" cy="351899"/>
          </a:xfrm>
          <a:prstGeom prst="rect">
            <a:avLst/>
          </a:prstGeom>
          <a:noFill/>
          <a:ln>
            <a:noFill/>
          </a:ln>
        </p:spPr>
        <p:txBody>
          <a:bodyPr lIns="91425" tIns="91425" rIns="91425" bIns="91425" anchor="t" anchorCtr="0">
            <a:noAutofit/>
          </a:bodyPr>
          <a:lstStyle/>
          <a:p>
            <a:pPr lvl="0" rtl="0">
              <a:spcBef>
                <a:spcPts val="0"/>
              </a:spcBef>
              <a:buNone/>
            </a:pPr>
            <a:r>
              <a:rPr lang="en" sz="1800"/>
              <a:t>Time</a:t>
            </a:r>
          </a:p>
        </p:txBody>
      </p:sp>
      <p:pic>
        <p:nvPicPr>
          <p:cNvPr id="450" name="Shape 450" descr="chinamap16.png"/>
          <p:cNvPicPr preferRelativeResize="0"/>
          <p:nvPr/>
        </p:nvPicPr>
        <p:blipFill>
          <a:blip r:embed="rId4">
            <a:alphaModFix/>
          </a:blip>
          <a:stretch>
            <a:fillRect/>
          </a:stretch>
        </p:blipFill>
        <p:spPr>
          <a:xfrm>
            <a:off x="6259237" y="1017725"/>
            <a:ext cx="1337300" cy="1081875"/>
          </a:xfrm>
          <a:prstGeom prst="rect">
            <a:avLst/>
          </a:prstGeom>
          <a:noFill/>
          <a:ln>
            <a:noFill/>
          </a:ln>
        </p:spPr>
      </p:pic>
      <p:sp>
        <p:nvSpPr>
          <p:cNvPr id="451" name="Shape 451"/>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46</a:t>
            </a:fld>
            <a:endParaRPr lang="en"/>
          </a:p>
        </p:txBody>
      </p:sp>
      <p:cxnSp>
        <p:nvCxnSpPr>
          <p:cNvPr id="452" name="Shape 452"/>
          <p:cNvCxnSpPr>
            <a:stCxn id="447" idx="3"/>
            <a:endCxn id="453" idx="1"/>
          </p:cNvCxnSpPr>
          <p:nvPr/>
        </p:nvCxnSpPr>
        <p:spPr>
          <a:xfrm>
            <a:off x="4240900" y="4156150"/>
            <a:ext cx="955800" cy="267000"/>
          </a:xfrm>
          <a:prstGeom prst="straightConnector1">
            <a:avLst/>
          </a:prstGeom>
          <a:noFill/>
          <a:ln w="28575" cap="flat" cmpd="sng">
            <a:solidFill>
              <a:schemeClr val="dk2"/>
            </a:solidFill>
            <a:prstDash val="solid"/>
            <a:round/>
            <a:headEnd type="none" w="lg" len="lg"/>
            <a:tailEnd type="triangle" w="lg" len="lg"/>
          </a:ln>
        </p:spPr>
      </p:cxnSp>
      <p:sp>
        <p:nvSpPr>
          <p:cNvPr id="440" name="Shape 440"/>
          <p:cNvSpPr/>
          <p:nvPr/>
        </p:nvSpPr>
        <p:spPr>
          <a:xfrm>
            <a:off x="972675" y="1924500"/>
            <a:ext cx="3323100" cy="745200"/>
          </a:xfrm>
          <a:prstGeom prst="flowChartAlternateProcess">
            <a:avLst/>
          </a:prstGeom>
          <a:solidFill>
            <a:srgbClr val="D9EAD3"/>
          </a:solidFill>
          <a:ln>
            <a:noFill/>
          </a:ln>
        </p:spPr>
        <p:txBody>
          <a:bodyPr lIns="91425" tIns="91425" rIns="91425" bIns="91425" anchor="ctr" anchorCtr="0">
            <a:noAutofit/>
          </a:bodyPr>
          <a:lstStyle/>
          <a:p>
            <a:pPr lvl="0" algn="ctr" rtl="0">
              <a:spcBef>
                <a:spcPts val="0"/>
              </a:spcBef>
              <a:buNone/>
            </a:pPr>
            <a:r>
              <a:rPr lang="en">
                <a:solidFill>
                  <a:schemeClr val="dk1"/>
                </a:solidFill>
              </a:rPr>
              <a:t/>
            </a:r>
            <a:br>
              <a:rPr lang="en">
                <a:solidFill>
                  <a:schemeClr val="dk1"/>
                </a:solidFill>
              </a:rPr>
            </a:br>
            <a:r>
              <a:rPr lang="en">
                <a:solidFill>
                  <a:schemeClr val="dk1"/>
                </a:solidFill>
              </a:rPr>
              <a:t>Use </a:t>
            </a:r>
            <a:r>
              <a:rPr lang="en" b="1">
                <a:solidFill>
                  <a:schemeClr val="dk1"/>
                </a:solidFill>
              </a:rPr>
              <a:t>public Tor network</a:t>
            </a:r>
            <a:r>
              <a:rPr lang="en">
                <a:solidFill>
                  <a:schemeClr val="dk1"/>
                </a:solidFill>
              </a:rPr>
              <a:t> to</a:t>
            </a:r>
          </a:p>
          <a:p>
            <a:pPr lvl="0" algn="ctr" rtl="0">
              <a:spcBef>
                <a:spcPts val="0"/>
              </a:spcBef>
              <a:buNone/>
            </a:pPr>
            <a:r>
              <a:rPr lang="en">
                <a:solidFill>
                  <a:schemeClr val="dk1"/>
                </a:solidFill>
              </a:rPr>
              <a:t>circumvent GFW</a:t>
            </a:r>
          </a:p>
          <a:p>
            <a:pPr lvl="0" rtl="0">
              <a:spcBef>
                <a:spcPts val="0"/>
              </a:spcBef>
              <a:buNone/>
            </a:pPr>
            <a:endParaRPr/>
          </a:p>
        </p:txBody>
      </p:sp>
      <p:sp>
        <p:nvSpPr>
          <p:cNvPr id="443" name="Shape 443"/>
          <p:cNvSpPr/>
          <p:nvPr/>
        </p:nvSpPr>
        <p:spPr>
          <a:xfrm>
            <a:off x="958875" y="2844300"/>
            <a:ext cx="3323100" cy="745200"/>
          </a:xfrm>
          <a:prstGeom prst="flowChartAlternateProcess">
            <a:avLst/>
          </a:prstGeom>
          <a:solidFill>
            <a:srgbClr val="D9EAD3"/>
          </a:solidFill>
          <a:ln>
            <a:noFill/>
          </a:ln>
        </p:spPr>
        <p:txBody>
          <a:bodyPr lIns="91425" tIns="91425" rIns="91425" bIns="91425" anchor="ctr" anchorCtr="0">
            <a:noAutofit/>
          </a:bodyPr>
          <a:lstStyle/>
          <a:p>
            <a:pPr lvl="0" algn="ctr" rtl="0">
              <a:spcBef>
                <a:spcPts val="0"/>
              </a:spcBef>
              <a:buNone/>
            </a:pPr>
            <a:r>
              <a:rPr lang="en">
                <a:solidFill>
                  <a:schemeClr val="dk1"/>
                </a:solidFill>
              </a:rPr>
              <a:t>Introduce </a:t>
            </a:r>
            <a:r>
              <a:rPr lang="en" b="1">
                <a:solidFill>
                  <a:schemeClr val="dk1"/>
                </a:solidFill>
              </a:rPr>
              <a:t>private bridges</a:t>
            </a:r>
            <a:r>
              <a:rPr lang="en">
                <a:solidFill>
                  <a:schemeClr val="dk1"/>
                </a:solidFill>
              </a:rPr>
              <a:t>, whose distribution is </a:t>
            </a:r>
            <a:r>
              <a:rPr lang="en" b="1">
                <a:solidFill>
                  <a:schemeClr val="dk1"/>
                </a:solidFill>
              </a:rPr>
              <a:t>rate-limited</a:t>
            </a:r>
          </a:p>
        </p:txBody>
      </p:sp>
      <p:sp>
        <p:nvSpPr>
          <p:cNvPr id="447" name="Shape 447"/>
          <p:cNvSpPr/>
          <p:nvPr/>
        </p:nvSpPr>
        <p:spPr>
          <a:xfrm>
            <a:off x="917800" y="3783550"/>
            <a:ext cx="3323100" cy="745200"/>
          </a:xfrm>
          <a:prstGeom prst="flowChartAlternateProcess">
            <a:avLst/>
          </a:prstGeom>
          <a:solidFill>
            <a:srgbClr val="D9EAD3"/>
          </a:solidFill>
          <a:ln>
            <a:noFill/>
          </a:ln>
        </p:spPr>
        <p:txBody>
          <a:bodyPr lIns="91425" tIns="91425" rIns="91425" bIns="91425" anchor="ctr" anchorCtr="0">
            <a:noAutofit/>
          </a:bodyPr>
          <a:lstStyle/>
          <a:p>
            <a:pPr lvl="0" algn="ctr" rtl="0">
              <a:spcBef>
                <a:spcPts val="0"/>
              </a:spcBef>
              <a:buNone/>
            </a:pPr>
            <a:r>
              <a:rPr lang="en">
                <a:solidFill>
                  <a:schemeClr val="dk1"/>
                </a:solidFill>
              </a:rPr>
              <a:t>Introduce </a:t>
            </a:r>
            <a:r>
              <a:rPr lang="en" b="1">
                <a:solidFill>
                  <a:schemeClr val="dk1"/>
                </a:solidFill>
              </a:rPr>
              <a:t>pluggable transports</a:t>
            </a:r>
            <a:r>
              <a:rPr lang="en">
                <a:solidFill>
                  <a:schemeClr val="dk1"/>
                </a:solidFill>
              </a:rPr>
              <a:t> to hide the handshake such as obfs2, obfs3</a:t>
            </a:r>
          </a:p>
        </p:txBody>
      </p:sp>
      <p:sp>
        <p:nvSpPr>
          <p:cNvPr id="441" name="Shape 441"/>
          <p:cNvSpPr/>
          <p:nvPr/>
        </p:nvSpPr>
        <p:spPr>
          <a:xfrm>
            <a:off x="5196600" y="2286475"/>
            <a:ext cx="3323100" cy="615600"/>
          </a:xfrm>
          <a:prstGeom prst="roundRect">
            <a:avLst>
              <a:gd name="adj" fmla="val 16667"/>
            </a:avLst>
          </a:prstGeom>
          <a:solidFill>
            <a:srgbClr val="FF5544"/>
          </a:solidFill>
          <a:ln>
            <a:noFill/>
          </a:ln>
        </p:spPr>
        <p:txBody>
          <a:bodyPr lIns="91425" tIns="91425" rIns="91425" bIns="91425" anchor="ctr" anchorCtr="0">
            <a:noAutofit/>
          </a:bodyPr>
          <a:lstStyle/>
          <a:p>
            <a:pPr lvl="0" algn="ctr" rtl="0">
              <a:spcBef>
                <a:spcPts val="0"/>
              </a:spcBef>
              <a:buNone/>
            </a:pPr>
            <a:r>
              <a:rPr lang="en" b="1">
                <a:solidFill>
                  <a:schemeClr val="dk1"/>
                </a:solidFill>
              </a:rPr>
              <a:t>Download</a:t>
            </a:r>
            <a:r>
              <a:rPr lang="en">
                <a:solidFill>
                  <a:schemeClr val="dk1"/>
                </a:solidFill>
              </a:rPr>
              <a:t> consensus and </a:t>
            </a:r>
            <a:r>
              <a:rPr lang="en" b="1">
                <a:solidFill>
                  <a:schemeClr val="dk1"/>
                </a:solidFill>
              </a:rPr>
              <a:t>block relays</a:t>
            </a:r>
          </a:p>
        </p:txBody>
      </p:sp>
      <p:sp>
        <p:nvSpPr>
          <p:cNvPr id="453" name="Shape 453"/>
          <p:cNvSpPr/>
          <p:nvPr/>
        </p:nvSpPr>
        <p:spPr>
          <a:xfrm>
            <a:off x="5196600" y="4115275"/>
            <a:ext cx="3323100" cy="615600"/>
          </a:xfrm>
          <a:prstGeom prst="roundRect">
            <a:avLst>
              <a:gd name="adj" fmla="val 16667"/>
            </a:avLst>
          </a:prstGeom>
          <a:solidFill>
            <a:srgbClr val="FF5544"/>
          </a:solidFill>
          <a:ln>
            <a:noFill/>
          </a:ln>
        </p:spPr>
        <p:txBody>
          <a:bodyPr lIns="91425" tIns="91425" rIns="91425" bIns="91425" anchor="ctr" anchorCtr="0">
            <a:noAutofit/>
          </a:bodyPr>
          <a:lstStyle/>
          <a:p>
            <a:pPr lvl="0" algn="ctr" rtl="0">
              <a:spcBef>
                <a:spcPts val="0"/>
              </a:spcBef>
              <a:buNone/>
            </a:pPr>
            <a:r>
              <a:rPr lang="en">
                <a:solidFill>
                  <a:schemeClr val="dk1"/>
                </a:solidFill>
              </a:rPr>
              <a:t>Use </a:t>
            </a:r>
            <a:r>
              <a:rPr lang="en" b="1">
                <a:solidFill>
                  <a:schemeClr val="dk1"/>
                </a:solidFill>
              </a:rPr>
              <a:t>DPI</a:t>
            </a:r>
            <a:r>
              <a:rPr lang="en">
                <a:solidFill>
                  <a:schemeClr val="dk1"/>
                </a:solidFill>
              </a:rPr>
              <a:t> + </a:t>
            </a:r>
            <a:r>
              <a:rPr lang="en" b="1">
                <a:solidFill>
                  <a:schemeClr val="dk1"/>
                </a:solidFill>
              </a:rPr>
              <a:t>Active probing </a:t>
            </a:r>
          </a:p>
        </p:txBody>
      </p:sp>
      <p:sp>
        <p:nvSpPr>
          <p:cNvPr id="445" name="Shape 445"/>
          <p:cNvSpPr/>
          <p:nvPr/>
        </p:nvSpPr>
        <p:spPr>
          <a:xfrm>
            <a:off x="5196600" y="3200875"/>
            <a:ext cx="3323100" cy="615600"/>
          </a:xfrm>
          <a:prstGeom prst="roundRect">
            <a:avLst>
              <a:gd name="adj" fmla="val 16667"/>
            </a:avLst>
          </a:prstGeom>
          <a:solidFill>
            <a:srgbClr val="FF5544"/>
          </a:solidFill>
          <a:ln>
            <a:noFill/>
          </a:ln>
        </p:spPr>
        <p:txBody>
          <a:bodyPr lIns="91425" tIns="91425" rIns="91425" bIns="91425" anchor="ctr" anchorCtr="0">
            <a:noAutofit/>
          </a:bodyPr>
          <a:lstStyle/>
          <a:p>
            <a:pPr lvl="0" algn="ctr" rtl="0">
              <a:spcBef>
                <a:spcPts val="0"/>
              </a:spcBef>
              <a:buNone/>
            </a:pPr>
            <a:r>
              <a:rPr lang="en">
                <a:solidFill>
                  <a:schemeClr val="dk1"/>
                </a:solidFill>
              </a:rPr>
              <a:t>Use </a:t>
            </a:r>
            <a:r>
              <a:rPr lang="en" b="1">
                <a:solidFill>
                  <a:schemeClr val="dk1"/>
                </a:solidFill>
              </a:rPr>
              <a:t>DPI</a:t>
            </a:r>
            <a:r>
              <a:rPr lang="en">
                <a:solidFill>
                  <a:schemeClr val="dk1"/>
                </a:solidFill>
              </a:rPr>
              <a:t> to detect Tor </a:t>
            </a:r>
            <a:r>
              <a:rPr lang="en" b="1">
                <a:solidFill>
                  <a:schemeClr val="dk1"/>
                </a:solidFill>
              </a:rPr>
              <a:t>TLS handshake</a:t>
            </a:r>
          </a:p>
          <a:p>
            <a:pPr lvl="0" algn="ctr" rtl="0">
              <a:spcBef>
                <a:spcPts val="0"/>
              </a:spcBef>
              <a:buNone/>
            </a:pPr>
            <a:endParaRPr b="1">
              <a:solidFill>
                <a:schemeClr val="dk1"/>
              </a:solidFill>
            </a:endParaRPr>
          </a:p>
        </p:txBody>
      </p:sp>
    </p:spTree>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Shape 458"/>
          <p:cNvSpPr txBox="1">
            <a:spLocks noGrp="1"/>
          </p:cNvSpPr>
          <p:nvPr>
            <p:ph type="title"/>
          </p:nvPr>
        </p:nvSpPr>
        <p:spPr>
          <a:xfrm>
            <a:off x="311700" y="445025"/>
            <a:ext cx="8520599" cy="572699"/>
          </a:xfrm>
          <a:prstGeom prst="rect">
            <a:avLst/>
          </a:prstGeom>
        </p:spPr>
        <p:txBody>
          <a:bodyPr lIns="91425" tIns="91425" rIns="91425" bIns="91425" anchor="t" anchorCtr="0">
            <a:noAutofit/>
          </a:bodyPr>
          <a:lstStyle/>
          <a:p>
            <a:pPr lvl="0">
              <a:spcBef>
                <a:spcPts val="0"/>
              </a:spcBef>
              <a:buNone/>
            </a:pPr>
            <a:r>
              <a:rPr lang="en" sz="2600" dirty="0" smtClean="0"/>
              <a:t>Questions </a:t>
            </a:r>
            <a:r>
              <a:rPr lang="en" sz="2600" dirty="0"/>
              <a:t>about Active </a:t>
            </a:r>
            <a:r>
              <a:rPr lang="en" sz="2600" dirty="0" smtClean="0"/>
              <a:t>Probing</a:t>
            </a:r>
            <a:endParaRPr lang="en" sz="2600" dirty="0"/>
          </a:p>
        </p:txBody>
      </p:sp>
      <p:sp>
        <p:nvSpPr>
          <p:cNvPr id="459" name="Shape 459"/>
          <p:cNvSpPr txBox="1">
            <a:spLocks noGrp="1"/>
          </p:cNvSpPr>
          <p:nvPr>
            <p:ph type="body" idx="1"/>
          </p:nvPr>
        </p:nvSpPr>
        <p:spPr>
          <a:xfrm>
            <a:off x="311700" y="1058134"/>
            <a:ext cx="8520599" cy="3416400"/>
          </a:xfrm>
          <a:prstGeom prst="rect">
            <a:avLst/>
          </a:prstGeom>
        </p:spPr>
        <p:txBody>
          <a:bodyPr lIns="91425" tIns="91425" rIns="91425" bIns="91425" anchor="t" anchorCtr="0">
            <a:noAutofit/>
          </a:bodyPr>
          <a:lstStyle/>
          <a:p>
            <a:pPr marL="914400" lvl="1" indent="-330200" rtl="0">
              <a:lnSpc>
                <a:spcPct val="100000"/>
              </a:lnSpc>
              <a:spcBef>
                <a:spcPts val="0"/>
              </a:spcBef>
              <a:buSzPct val="100000"/>
              <a:buFont typeface="Arial"/>
              <a:buChar char="•"/>
            </a:pPr>
            <a:r>
              <a:rPr lang="en" sz="2400" b="1" dirty="0" smtClean="0">
                <a:solidFill>
                  <a:srgbClr val="980000"/>
                </a:solidFill>
              </a:rPr>
              <a:t>Implementation</a:t>
            </a:r>
            <a:r>
              <a:rPr lang="en-US" sz="2400" dirty="0" smtClean="0"/>
              <a:t>: </a:t>
            </a:r>
            <a:r>
              <a:rPr lang="en" sz="2400" dirty="0" smtClean="0"/>
              <a:t>how </a:t>
            </a:r>
            <a:r>
              <a:rPr lang="en" sz="2400" dirty="0"/>
              <a:t>does it block?</a:t>
            </a:r>
          </a:p>
          <a:p>
            <a:pPr marL="914400" lvl="1" indent="-330200" rtl="0">
              <a:lnSpc>
                <a:spcPct val="100000"/>
              </a:lnSpc>
              <a:spcBef>
                <a:spcPts val="0"/>
              </a:spcBef>
              <a:buSzPct val="100000"/>
              <a:buFont typeface="Arial"/>
              <a:buChar char="•"/>
            </a:pPr>
            <a:r>
              <a:rPr lang="en" sz="2400" b="1" dirty="0" smtClean="0">
                <a:solidFill>
                  <a:srgbClr val="980000"/>
                </a:solidFill>
              </a:rPr>
              <a:t>Architecture</a:t>
            </a:r>
            <a:r>
              <a:rPr lang="en-US" sz="2400" dirty="0"/>
              <a:t>:</a:t>
            </a:r>
            <a:r>
              <a:rPr lang="en" sz="2400" dirty="0" smtClean="0"/>
              <a:t> </a:t>
            </a:r>
            <a:r>
              <a:rPr lang="en" sz="2400" dirty="0"/>
              <a:t>how is a system added to China’s </a:t>
            </a:r>
            <a:r>
              <a:rPr lang="en" sz="2400" dirty="0" smtClean="0"/>
              <a:t>backbone?</a:t>
            </a:r>
            <a:endParaRPr lang="en-US" sz="2400" dirty="0" smtClean="0"/>
          </a:p>
          <a:p>
            <a:pPr marL="914400" lvl="1" indent="-330200" rtl="0">
              <a:lnSpc>
                <a:spcPct val="100000"/>
              </a:lnSpc>
              <a:spcBef>
                <a:spcPts val="0"/>
              </a:spcBef>
              <a:buSzPct val="100000"/>
              <a:buFont typeface="Arial"/>
              <a:buChar char="•"/>
            </a:pPr>
            <a:r>
              <a:rPr lang="en" sz="2400" b="1" dirty="0" smtClean="0">
                <a:solidFill>
                  <a:srgbClr val="980000"/>
                </a:solidFill>
              </a:rPr>
              <a:t>Policy</a:t>
            </a:r>
            <a:r>
              <a:rPr lang="en-US" sz="2400" dirty="0" smtClean="0">
                <a:solidFill>
                  <a:srgbClr val="980000"/>
                </a:solidFill>
              </a:rPr>
              <a:t>: </a:t>
            </a:r>
            <a:r>
              <a:rPr lang="en" sz="2400" dirty="0" smtClean="0"/>
              <a:t>what </a:t>
            </a:r>
            <a:r>
              <a:rPr lang="en" sz="2400" dirty="0"/>
              <a:t>kind of protocols does it </a:t>
            </a:r>
            <a:r>
              <a:rPr lang="en" sz="2400" dirty="0" smtClean="0"/>
              <a:t>block?</a:t>
            </a:r>
            <a:endParaRPr lang="en-US" sz="2400" dirty="0" smtClean="0"/>
          </a:p>
          <a:p>
            <a:pPr marL="914400" lvl="1" indent="-330200" rtl="0">
              <a:lnSpc>
                <a:spcPct val="100000"/>
              </a:lnSpc>
              <a:spcBef>
                <a:spcPts val="0"/>
              </a:spcBef>
              <a:buSzPct val="100000"/>
              <a:buFont typeface="Arial"/>
              <a:buChar char="•"/>
            </a:pPr>
            <a:r>
              <a:rPr lang="en" sz="2400" b="1" dirty="0" smtClean="0">
                <a:solidFill>
                  <a:srgbClr val="980000"/>
                </a:solidFill>
              </a:rPr>
              <a:t>Effectiveness</a:t>
            </a:r>
            <a:r>
              <a:rPr lang="en-US" sz="2400" dirty="0" smtClean="0"/>
              <a:t>: </a:t>
            </a:r>
            <a:r>
              <a:rPr lang="en" sz="2400" dirty="0" smtClean="0"/>
              <a:t>what’s </a:t>
            </a:r>
            <a:r>
              <a:rPr lang="en" sz="2400" dirty="0"/>
              <a:t>the degree of success at discovering Tor bridges?</a:t>
            </a:r>
          </a:p>
        </p:txBody>
      </p:sp>
      <p:sp>
        <p:nvSpPr>
          <p:cNvPr id="460" name="Shape 460"/>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47</a:t>
            </a:fld>
            <a:endParaRPr lang="en"/>
          </a:p>
        </p:txBody>
      </p:sp>
    </p:spTree>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sp>
        <p:nvSpPr>
          <p:cNvPr id="465" name="Shape 465"/>
          <p:cNvSpPr txBox="1">
            <a:spLocks noGrp="1"/>
          </p:cNvSpPr>
          <p:nvPr>
            <p:ph type="title"/>
          </p:nvPr>
        </p:nvSpPr>
        <p:spPr>
          <a:xfrm>
            <a:off x="311700" y="445025"/>
            <a:ext cx="8520599" cy="572699"/>
          </a:xfrm>
          <a:prstGeom prst="rect">
            <a:avLst/>
          </a:prstGeom>
        </p:spPr>
        <p:txBody>
          <a:bodyPr lIns="91425" tIns="91425" rIns="91425" bIns="91425" anchor="t" anchorCtr="0">
            <a:noAutofit/>
          </a:bodyPr>
          <a:lstStyle/>
          <a:p>
            <a:pPr lvl="0" rtl="0">
              <a:spcBef>
                <a:spcPts val="0"/>
              </a:spcBef>
              <a:buNone/>
            </a:pPr>
            <a:r>
              <a:rPr lang="en-US" dirty="0" smtClean="0"/>
              <a:t>Data: Shadow Infrastructure</a:t>
            </a:r>
            <a:endParaRPr lang="en" dirty="0"/>
          </a:p>
          <a:p>
            <a:pPr lvl="0" rtl="0">
              <a:spcBef>
                <a:spcPts val="0"/>
              </a:spcBef>
              <a:buNone/>
            </a:pPr>
            <a:endParaRPr dirty="0"/>
          </a:p>
        </p:txBody>
      </p:sp>
      <p:sp>
        <p:nvSpPr>
          <p:cNvPr id="466" name="Shape 466"/>
          <p:cNvSpPr txBox="1"/>
          <p:nvPr/>
        </p:nvSpPr>
        <p:spPr>
          <a:xfrm>
            <a:off x="4845675" y="6101375"/>
            <a:ext cx="7753199" cy="904499"/>
          </a:xfrm>
          <a:prstGeom prst="rect">
            <a:avLst/>
          </a:prstGeom>
          <a:noFill/>
          <a:ln>
            <a:noFill/>
          </a:ln>
        </p:spPr>
        <p:txBody>
          <a:bodyPr lIns="91425" tIns="91425" rIns="91425" bIns="91425" anchor="t" anchorCtr="0">
            <a:noAutofit/>
          </a:bodyPr>
          <a:lstStyle/>
          <a:p>
            <a:pPr lvl="0">
              <a:spcBef>
                <a:spcPts val="0"/>
              </a:spcBef>
              <a:buNone/>
            </a:pPr>
            <a:endParaRPr/>
          </a:p>
        </p:txBody>
      </p:sp>
      <p:sp>
        <p:nvSpPr>
          <p:cNvPr id="467" name="Shape 467"/>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48</a:t>
            </a:fld>
            <a:endParaRPr lang="en"/>
          </a:p>
        </p:txBody>
      </p:sp>
      <p:sp>
        <p:nvSpPr>
          <p:cNvPr id="468" name="Shape 468"/>
          <p:cNvSpPr/>
          <p:nvPr/>
        </p:nvSpPr>
        <p:spPr>
          <a:xfrm>
            <a:off x="4902162" y="1604550"/>
            <a:ext cx="3727200" cy="3326400"/>
          </a:xfrm>
          <a:prstGeom prst="roundRect">
            <a:avLst>
              <a:gd name="adj" fmla="val 16667"/>
            </a:avLst>
          </a:prstGeom>
          <a:solidFill>
            <a:schemeClr val="lt2"/>
          </a:solidFill>
          <a:ln>
            <a:noFill/>
          </a:ln>
        </p:spPr>
        <p:txBody>
          <a:bodyPr lIns="91425" tIns="91425" rIns="91425" bIns="91425" anchor="ctr" anchorCtr="0">
            <a:noAutofit/>
          </a:bodyPr>
          <a:lstStyle/>
          <a:p>
            <a:pPr lvl="0">
              <a:spcBef>
                <a:spcPts val="0"/>
              </a:spcBef>
              <a:buNone/>
            </a:pPr>
            <a:endParaRPr/>
          </a:p>
        </p:txBody>
      </p:sp>
      <p:grpSp>
        <p:nvGrpSpPr>
          <p:cNvPr id="469" name="Shape 469"/>
          <p:cNvGrpSpPr/>
          <p:nvPr/>
        </p:nvGrpSpPr>
        <p:grpSpPr>
          <a:xfrm>
            <a:off x="5089550" y="1521788"/>
            <a:ext cx="3368975" cy="2845261"/>
            <a:chOff x="669950" y="1521788"/>
            <a:chExt cx="3368975" cy="2845261"/>
          </a:xfrm>
        </p:grpSpPr>
        <p:sp>
          <p:nvSpPr>
            <p:cNvPr id="470" name="Shape 470"/>
            <p:cNvSpPr/>
            <p:nvPr/>
          </p:nvSpPr>
          <p:spPr>
            <a:xfrm>
              <a:off x="2358775" y="2041725"/>
              <a:ext cx="1541700" cy="2018700"/>
            </a:xfrm>
            <a:prstGeom prst="roundRect">
              <a:avLst>
                <a:gd name="adj" fmla="val 16667"/>
              </a:avLst>
            </a:prstGeom>
            <a:solidFill>
              <a:srgbClr val="FF6556"/>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pic>
          <p:nvPicPr>
            <p:cNvPr id="471" name="Shape 471" descr="computer-7.png"/>
            <p:cNvPicPr preferRelativeResize="0"/>
            <p:nvPr/>
          </p:nvPicPr>
          <p:blipFill rotWithShape="1">
            <a:blip r:embed="rId3">
              <a:alphaModFix/>
            </a:blip>
            <a:srcRect l="31847" t="9226" b="12715"/>
            <a:stretch/>
          </p:blipFill>
          <p:spPr>
            <a:xfrm>
              <a:off x="2783075" y="2136437"/>
              <a:ext cx="265699" cy="295200"/>
            </a:xfrm>
            <a:prstGeom prst="rect">
              <a:avLst/>
            </a:prstGeom>
            <a:noFill/>
            <a:ln>
              <a:noFill/>
            </a:ln>
          </p:spPr>
        </p:pic>
        <p:pic>
          <p:nvPicPr>
            <p:cNvPr id="472" name="Shape 472" descr="computer-7.png"/>
            <p:cNvPicPr preferRelativeResize="0"/>
            <p:nvPr/>
          </p:nvPicPr>
          <p:blipFill rotWithShape="1">
            <a:blip r:embed="rId3">
              <a:alphaModFix/>
            </a:blip>
            <a:srcRect l="31847" t="9226" b="12715"/>
            <a:stretch/>
          </p:blipFill>
          <p:spPr>
            <a:xfrm>
              <a:off x="2783075" y="2407350"/>
              <a:ext cx="265699" cy="295200"/>
            </a:xfrm>
            <a:prstGeom prst="rect">
              <a:avLst/>
            </a:prstGeom>
            <a:noFill/>
            <a:ln>
              <a:noFill/>
            </a:ln>
          </p:spPr>
        </p:pic>
        <p:pic>
          <p:nvPicPr>
            <p:cNvPr id="473" name="Shape 473" descr="computer-7.png"/>
            <p:cNvPicPr preferRelativeResize="0"/>
            <p:nvPr/>
          </p:nvPicPr>
          <p:blipFill rotWithShape="1">
            <a:blip r:embed="rId3">
              <a:alphaModFix/>
            </a:blip>
            <a:srcRect l="31847" t="9226" b="12715"/>
            <a:stretch/>
          </p:blipFill>
          <p:spPr>
            <a:xfrm>
              <a:off x="2783075" y="2635950"/>
              <a:ext cx="265699" cy="295200"/>
            </a:xfrm>
            <a:prstGeom prst="rect">
              <a:avLst/>
            </a:prstGeom>
            <a:noFill/>
            <a:ln>
              <a:noFill/>
            </a:ln>
          </p:spPr>
        </p:pic>
        <p:pic>
          <p:nvPicPr>
            <p:cNvPr id="474" name="Shape 474" descr="computer-7.png"/>
            <p:cNvPicPr preferRelativeResize="0"/>
            <p:nvPr/>
          </p:nvPicPr>
          <p:blipFill rotWithShape="1">
            <a:blip r:embed="rId3">
              <a:alphaModFix/>
            </a:blip>
            <a:srcRect l="31847" t="9226" b="12715"/>
            <a:stretch/>
          </p:blipFill>
          <p:spPr>
            <a:xfrm>
              <a:off x="2783075" y="3133725"/>
              <a:ext cx="265699" cy="295200"/>
            </a:xfrm>
            <a:prstGeom prst="rect">
              <a:avLst/>
            </a:prstGeom>
            <a:noFill/>
            <a:ln>
              <a:noFill/>
            </a:ln>
          </p:spPr>
        </p:pic>
        <p:pic>
          <p:nvPicPr>
            <p:cNvPr id="475" name="Shape 475" descr="computer-7.png"/>
            <p:cNvPicPr preferRelativeResize="0"/>
            <p:nvPr/>
          </p:nvPicPr>
          <p:blipFill rotWithShape="1">
            <a:blip r:embed="rId3">
              <a:alphaModFix/>
            </a:blip>
            <a:srcRect l="31847" t="9226" b="12715"/>
            <a:stretch/>
          </p:blipFill>
          <p:spPr>
            <a:xfrm>
              <a:off x="2783075" y="3631500"/>
              <a:ext cx="265699" cy="295200"/>
            </a:xfrm>
            <a:prstGeom prst="rect">
              <a:avLst/>
            </a:prstGeom>
            <a:noFill/>
            <a:ln>
              <a:noFill/>
            </a:ln>
          </p:spPr>
        </p:pic>
        <p:pic>
          <p:nvPicPr>
            <p:cNvPr id="476" name="Shape 476" descr="computer-7.png"/>
            <p:cNvPicPr preferRelativeResize="0"/>
            <p:nvPr/>
          </p:nvPicPr>
          <p:blipFill rotWithShape="1">
            <a:blip r:embed="rId3">
              <a:alphaModFix/>
            </a:blip>
            <a:srcRect l="31847" t="9226" b="12715"/>
            <a:stretch/>
          </p:blipFill>
          <p:spPr>
            <a:xfrm>
              <a:off x="2783075" y="3388350"/>
              <a:ext cx="265699" cy="295200"/>
            </a:xfrm>
            <a:prstGeom prst="rect">
              <a:avLst/>
            </a:prstGeom>
            <a:noFill/>
            <a:ln>
              <a:noFill/>
            </a:ln>
          </p:spPr>
        </p:pic>
        <p:sp>
          <p:nvSpPr>
            <p:cNvPr id="477" name="Shape 477"/>
            <p:cNvSpPr/>
            <p:nvPr/>
          </p:nvSpPr>
          <p:spPr>
            <a:xfrm>
              <a:off x="736500" y="2209450"/>
              <a:ext cx="1337400" cy="1717500"/>
            </a:xfrm>
            <a:prstGeom prst="flowChartAlternateProcess">
              <a:avLst/>
            </a:prstGeom>
            <a:solidFill>
              <a:srgbClr val="FFD966"/>
            </a:solidFill>
            <a:ln>
              <a:noFill/>
            </a:ln>
          </p:spPr>
          <p:txBody>
            <a:bodyPr lIns="91425" tIns="91425" rIns="91425" bIns="91425" anchor="ctr" anchorCtr="0">
              <a:noAutofit/>
            </a:bodyPr>
            <a:lstStyle/>
            <a:p>
              <a:pPr lvl="0">
                <a:spcBef>
                  <a:spcPts val="0"/>
                </a:spcBef>
                <a:buNone/>
              </a:pPr>
              <a:endParaRPr/>
            </a:p>
          </p:txBody>
        </p:sp>
        <p:sp>
          <p:nvSpPr>
            <p:cNvPr id="478" name="Shape 478"/>
            <p:cNvSpPr txBox="1"/>
            <p:nvPr/>
          </p:nvSpPr>
          <p:spPr>
            <a:xfrm>
              <a:off x="693375" y="2231700"/>
              <a:ext cx="1135200" cy="289800"/>
            </a:xfrm>
            <a:prstGeom prst="rect">
              <a:avLst/>
            </a:prstGeom>
            <a:noFill/>
            <a:ln>
              <a:noFill/>
            </a:ln>
          </p:spPr>
          <p:txBody>
            <a:bodyPr lIns="91425" tIns="91425" rIns="91425" bIns="91425" anchor="t" anchorCtr="0">
              <a:noAutofit/>
            </a:bodyPr>
            <a:lstStyle/>
            <a:p>
              <a:pPr lvl="0" rtl="0">
                <a:spcBef>
                  <a:spcPts val="0"/>
                </a:spcBef>
                <a:buNone/>
              </a:pPr>
              <a:r>
                <a:rPr lang="en" sz="1200" b="1"/>
                <a:t>  EC2-Vanilla</a:t>
              </a:r>
            </a:p>
          </p:txBody>
        </p:sp>
        <p:sp>
          <p:nvSpPr>
            <p:cNvPr id="479" name="Shape 479"/>
            <p:cNvSpPr txBox="1"/>
            <p:nvPr/>
          </p:nvSpPr>
          <p:spPr>
            <a:xfrm>
              <a:off x="3072925" y="3243550"/>
              <a:ext cx="915000" cy="187500"/>
            </a:xfrm>
            <a:prstGeom prst="rect">
              <a:avLst/>
            </a:prstGeom>
            <a:noFill/>
            <a:ln>
              <a:noFill/>
            </a:ln>
          </p:spPr>
          <p:txBody>
            <a:bodyPr lIns="91425" tIns="91425" rIns="91425" bIns="91425" anchor="t" anchorCtr="0">
              <a:noAutofit/>
            </a:bodyPr>
            <a:lstStyle/>
            <a:p>
              <a:pPr lvl="0" rtl="0">
                <a:spcBef>
                  <a:spcPts val="0"/>
                </a:spcBef>
                <a:buNone/>
              </a:pPr>
              <a:r>
                <a:rPr lang="en" sz="1200" b="1"/>
                <a:t>Unicom</a:t>
              </a:r>
              <a:br>
                <a:rPr lang="en" sz="1200" b="1"/>
              </a:br>
              <a:r>
                <a:rPr lang="en" sz="1200" b="1"/>
                <a:t> ISP</a:t>
              </a:r>
            </a:p>
          </p:txBody>
        </p:sp>
        <p:sp>
          <p:nvSpPr>
            <p:cNvPr id="480" name="Shape 480"/>
            <p:cNvSpPr txBox="1"/>
            <p:nvPr/>
          </p:nvSpPr>
          <p:spPr>
            <a:xfrm>
              <a:off x="2411725" y="4023250"/>
              <a:ext cx="1627200" cy="343800"/>
            </a:xfrm>
            <a:prstGeom prst="rect">
              <a:avLst/>
            </a:prstGeom>
            <a:noFill/>
            <a:ln>
              <a:noFill/>
            </a:ln>
          </p:spPr>
          <p:txBody>
            <a:bodyPr lIns="91425" tIns="91425" rIns="91425" bIns="91425" anchor="t" anchorCtr="0">
              <a:noAutofit/>
            </a:bodyPr>
            <a:lstStyle/>
            <a:p>
              <a:pPr lvl="0" rtl="0">
                <a:spcBef>
                  <a:spcPts val="0"/>
                </a:spcBef>
                <a:buNone/>
              </a:pPr>
              <a:r>
                <a:rPr lang="en" b="1"/>
                <a:t>Clients in China</a:t>
              </a:r>
            </a:p>
          </p:txBody>
        </p:sp>
        <p:cxnSp>
          <p:nvCxnSpPr>
            <p:cNvPr id="481" name="Shape 481"/>
            <p:cNvCxnSpPr>
              <a:stCxn id="471" idx="1"/>
              <a:endCxn id="478" idx="3"/>
            </p:cNvCxnSpPr>
            <p:nvPr/>
          </p:nvCxnSpPr>
          <p:spPr>
            <a:xfrm flipH="1">
              <a:off x="1828475" y="2284037"/>
              <a:ext cx="954600" cy="92700"/>
            </a:xfrm>
            <a:prstGeom prst="straightConnector1">
              <a:avLst/>
            </a:prstGeom>
            <a:noFill/>
            <a:ln w="28575" cap="flat" cmpd="sng">
              <a:solidFill>
                <a:srgbClr val="000000"/>
              </a:solidFill>
              <a:prstDash val="solid"/>
              <a:round/>
              <a:headEnd type="none" w="lg" len="lg"/>
              <a:tailEnd type="triangle" w="lg" len="lg"/>
            </a:ln>
          </p:spPr>
        </p:cxnSp>
        <p:sp>
          <p:nvSpPr>
            <p:cNvPr id="482" name="Shape 482"/>
            <p:cNvSpPr txBox="1"/>
            <p:nvPr/>
          </p:nvSpPr>
          <p:spPr>
            <a:xfrm>
              <a:off x="849329" y="1521788"/>
              <a:ext cx="2844600" cy="343800"/>
            </a:xfrm>
            <a:prstGeom prst="rect">
              <a:avLst/>
            </a:prstGeom>
            <a:noFill/>
            <a:ln>
              <a:noFill/>
            </a:ln>
          </p:spPr>
          <p:txBody>
            <a:bodyPr lIns="91425" tIns="91425" rIns="91425" bIns="91425" anchor="t" anchorCtr="0">
              <a:noAutofit/>
            </a:bodyPr>
            <a:lstStyle/>
            <a:p>
              <a:pPr lvl="0" rtl="0">
                <a:spcBef>
                  <a:spcPts val="0"/>
                </a:spcBef>
                <a:buNone/>
              </a:pPr>
              <a:r>
                <a:rPr lang="en" sz="1800" b="1"/>
                <a:t>Shadow Infrastructure</a:t>
              </a:r>
            </a:p>
          </p:txBody>
        </p:sp>
        <p:cxnSp>
          <p:nvCxnSpPr>
            <p:cNvPr id="483" name="Shape 483"/>
            <p:cNvCxnSpPr>
              <a:stCxn id="472" idx="1"/>
              <a:endCxn id="484" idx="3"/>
            </p:cNvCxnSpPr>
            <p:nvPr/>
          </p:nvCxnSpPr>
          <p:spPr>
            <a:xfrm flipH="1">
              <a:off x="1805075" y="2554950"/>
              <a:ext cx="978000" cy="20400"/>
            </a:xfrm>
            <a:prstGeom prst="straightConnector1">
              <a:avLst/>
            </a:prstGeom>
            <a:noFill/>
            <a:ln w="28575" cap="flat" cmpd="sng">
              <a:solidFill>
                <a:srgbClr val="000000"/>
              </a:solidFill>
              <a:prstDash val="solid"/>
              <a:round/>
              <a:headEnd type="none" w="lg" len="lg"/>
              <a:tailEnd type="triangle" w="lg" len="lg"/>
            </a:ln>
          </p:spPr>
        </p:cxnSp>
        <p:sp>
          <p:nvSpPr>
            <p:cNvPr id="484" name="Shape 484"/>
            <p:cNvSpPr txBox="1"/>
            <p:nvPr/>
          </p:nvSpPr>
          <p:spPr>
            <a:xfrm>
              <a:off x="715550" y="2430400"/>
              <a:ext cx="1089600" cy="289800"/>
            </a:xfrm>
            <a:prstGeom prst="rect">
              <a:avLst/>
            </a:prstGeom>
            <a:noFill/>
            <a:ln>
              <a:noFill/>
            </a:ln>
          </p:spPr>
          <p:txBody>
            <a:bodyPr lIns="91425" tIns="91425" rIns="91425" bIns="91425" anchor="t" anchorCtr="0">
              <a:noAutofit/>
            </a:bodyPr>
            <a:lstStyle/>
            <a:p>
              <a:pPr lvl="0" rtl="0">
                <a:spcBef>
                  <a:spcPts val="0"/>
                </a:spcBef>
                <a:buNone/>
              </a:pPr>
              <a:r>
                <a:rPr lang="en" sz="1200" b="1"/>
                <a:t>  EC2-Obfs2</a:t>
              </a:r>
            </a:p>
          </p:txBody>
        </p:sp>
        <p:sp>
          <p:nvSpPr>
            <p:cNvPr id="485" name="Shape 485"/>
            <p:cNvSpPr txBox="1"/>
            <p:nvPr/>
          </p:nvSpPr>
          <p:spPr>
            <a:xfrm>
              <a:off x="715550" y="2659000"/>
              <a:ext cx="1089600" cy="289800"/>
            </a:xfrm>
            <a:prstGeom prst="rect">
              <a:avLst/>
            </a:prstGeom>
            <a:noFill/>
            <a:ln>
              <a:noFill/>
            </a:ln>
          </p:spPr>
          <p:txBody>
            <a:bodyPr lIns="91425" tIns="91425" rIns="91425" bIns="91425" anchor="t" anchorCtr="0">
              <a:noAutofit/>
            </a:bodyPr>
            <a:lstStyle/>
            <a:p>
              <a:pPr lvl="0" rtl="0">
                <a:spcBef>
                  <a:spcPts val="0"/>
                </a:spcBef>
                <a:buNone/>
              </a:pPr>
              <a:r>
                <a:rPr lang="en" sz="1200" b="1"/>
                <a:t>  EC2-Obfs3</a:t>
              </a:r>
            </a:p>
          </p:txBody>
        </p:sp>
        <p:sp>
          <p:nvSpPr>
            <p:cNvPr id="486" name="Shape 486"/>
            <p:cNvSpPr txBox="1"/>
            <p:nvPr/>
          </p:nvSpPr>
          <p:spPr>
            <a:xfrm>
              <a:off x="669950" y="3040000"/>
              <a:ext cx="1135200" cy="306900"/>
            </a:xfrm>
            <a:prstGeom prst="rect">
              <a:avLst/>
            </a:prstGeom>
            <a:noFill/>
            <a:ln>
              <a:noFill/>
            </a:ln>
          </p:spPr>
          <p:txBody>
            <a:bodyPr lIns="91425" tIns="91425" rIns="91425" bIns="91425" anchor="t" anchorCtr="0">
              <a:noAutofit/>
            </a:bodyPr>
            <a:lstStyle/>
            <a:p>
              <a:pPr lvl="0" rtl="0">
                <a:spcBef>
                  <a:spcPts val="0"/>
                </a:spcBef>
                <a:buNone/>
              </a:pPr>
              <a:r>
                <a:rPr lang="en" sz="1200" b="1"/>
                <a:t>  EC2-Vanilla</a:t>
              </a:r>
            </a:p>
          </p:txBody>
        </p:sp>
        <p:sp>
          <p:nvSpPr>
            <p:cNvPr id="487" name="Shape 487"/>
            <p:cNvSpPr txBox="1"/>
            <p:nvPr/>
          </p:nvSpPr>
          <p:spPr>
            <a:xfrm>
              <a:off x="669950" y="3268600"/>
              <a:ext cx="1135200" cy="289800"/>
            </a:xfrm>
            <a:prstGeom prst="rect">
              <a:avLst/>
            </a:prstGeom>
            <a:noFill/>
            <a:ln>
              <a:noFill/>
            </a:ln>
          </p:spPr>
          <p:txBody>
            <a:bodyPr lIns="91425" tIns="91425" rIns="91425" bIns="91425" anchor="t" anchorCtr="0">
              <a:noAutofit/>
            </a:bodyPr>
            <a:lstStyle/>
            <a:p>
              <a:pPr lvl="0" rtl="0">
                <a:spcBef>
                  <a:spcPts val="0"/>
                </a:spcBef>
                <a:buNone/>
              </a:pPr>
              <a:r>
                <a:rPr lang="en" sz="1200" b="1"/>
                <a:t>  EC2-Obfs2</a:t>
              </a:r>
            </a:p>
          </p:txBody>
        </p:sp>
        <p:sp>
          <p:nvSpPr>
            <p:cNvPr id="488" name="Shape 488"/>
            <p:cNvSpPr txBox="1"/>
            <p:nvPr/>
          </p:nvSpPr>
          <p:spPr>
            <a:xfrm>
              <a:off x="669950" y="3495075"/>
              <a:ext cx="1089600" cy="306900"/>
            </a:xfrm>
            <a:prstGeom prst="rect">
              <a:avLst/>
            </a:prstGeom>
            <a:noFill/>
            <a:ln>
              <a:noFill/>
            </a:ln>
          </p:spPr>
          <p:txBody>
            <a:bodyPr lIns="91425" tIns="91425" rIns="91425" bIns="91425" anchor="t" anchorCtr="0">
              <a:noAutofit/>
            </a:bodyPr>
            <a:lstStyle/>
            <a:p>
              <a:pPr lvl="0" rtl="0">
                <a:spcBef>
                  <a:spcPts val="0"/>
                </a:spcBef>
                <a:buNone/>
              </a:pPr>
              <a:r>
                <a:rPr lang="en" sz="1200" b="1"/>
                <a:t>  EC2-Obfs3</a:t>
              </a:r>
            </a:p>
          </p:txBody>
        </p:sp>
        <p:cxnSp>
          <p:nvCxnSpPr>
            <p:cNvPr id="489" name="Shape 489"/>
            <p:cNvCxnSpPr>
              <a:stCxn id="473" idx="1"/>
              <a:endCxn id="485" idx="3"/>
            </p:cNvCxnSpPr>
            <p:nvPr/>
          </p:nvCxnSpPr>
          <p:spPr>
            <a:xfrm flipH="1">
              <a:off x="1805075" y="2783550"/>
              <a:ext cx="978000" cy="20400"/>
            </a:xfrm>
            <a:prstGeom prst="straightConnector1">
              <a:avLst/>
            </a:prstGeom>
            <a:noFill/>
            <a:ln w="28575" cap="flat" cmpd="sng">
              <a:solidFill>
                <a:srgbClr val="000000"/>
              </a:solidFill>
              <a:prstDash val="solid"/>
              <a:round/>
              <a:headEnd type="none" w="lg" len="lg"/>
              <a:tailEnd type="triangle" w="lg" len="lg"/>
            </a:ln>
          </p:spPr>
        </p:cxnSp>
        <p:cxnSp>
          <p:nvCxnSpPr>
            <p:cNvPr id="490" name="Shape 490"/>
            <p:cNvCxnSpPr>
              <a:stCxn id="474" idx="1"/>
              <a:endCxn id="486" idx="3"/>
            </p:cNvCxnSpPr>
            <p:nvPr/>
          </p:nvCxnSpPr>
          <p:spPr>
            <a:xfrm rot="10800000">
              <a:off x="1805075" y="3193425"/>
              <a:ext cx="978000" cy="87900"/>
            </a:xfrm>
            <a:prstGeom prst="straightConnector1">
              <a:avLst/>
            </a:prstGeom>
            <a:noFill/>
            <a:ln w="28575" cap="flat" cmpd="sng">
              <a:solidFill>
                <a:srgbClr val="000000"/>
              </a:solidFill>
              <a:prstDash val="solid"/>
              <a:round/>
              <a:headEnd type="none" w="lg" len="lg"/>
              <a:tailEnd type="triangle" w="lg" len="lg"/>
            </a:ln>
          </p:spPr>
        </p:cxnSp>
        <p:cxnSp>
          <p:nvCxnSpPr>
            <p:cNvPr id="491" name="Shape 491"/>
            <p:cNvCxnSpPr>
              <a:stCxn id="476" idx="1"/>
              <a:endCxn id="487" idx="3"/>
            </p:cNvCxnSpPr>
            <p:nvPr/>
          </p:nvCxnSpPr>
          <p:spPr>
            <a:xfrm rot="10800000">
              <a:off x="1805075" y="3413550"/>
              <a:ext cx="978000" cy="122400"/>
            </a:xfrm>
            <a:prstGeom prst="straightConnector1">
              <a:avLst/>
            </a:prstGeom>
            <a:noFill/>
            <a:ln w="28575" cap="flat" cmpd="sng">
              <a:solidFill>
                <a:srgbClr val="000000"/>
              </a:solidFill>
              <a:prstDash val="solid"/>
              <a:round/>
              <a:headEnd type="none" w="lg" len="lg"/>
              <a:tailEnd type="triangle" w="lg" len="lg"/>
            </a:ln>
          </p:spPr>
        </p:cxnSp>
        <p:cxnSp>
          <p:nvCxnSpPr>
            <p:cNvPr id="492" name="Shape 492"/>
            <p:cNvCxnSpPr>
              <a:stCxn id="475" idx="1"/>
              <a:endCxn id="488" idx="3"/>
            </p:cNvCxnSpPr>
            <p:nvPr/>
          </p:nvCxnSpPr>
          <p:spPr>
            <a:xfrm rot="10800000">
              <a:off x="1759475" y="3648600"/>
              <a:ext cx="1023600" cy="130500"/>
            </a:xfrm>
            <a:prstGeom prst="straightConnector1">
              <a:avLst/>
            </a:prstGeom>
            <a:noFill/>
            <a:ln w="28575" cap="flat" cmpd="sng">
              <a:solidFill>
                <a:srgbClr val="000000"/>
              </a:solidFill>
              <a:prstDash val="solid"/>
              <a:round/>
              <a:headEnd type="none" w="lg" len="lg"/>
              <a:tailEnd type="triangle" w="lg" len="lg"/>
            </a:ln>
          </p:spPr>
        </p:cxnSp>
        <p:sp>
          <p:nvSpPr>
            <p:cNvPr id="493" name="Shape 493"/>
            <p:cNvSpPr txBox="1"/>
            <p:nvPr/>
          </p:nvSpPr>
          <p:spPr>
            <a:xfrm>
              <a:off x="695474" y="3869296"/>
              <a:ext cx="1435800" cy="343800"/>
            </a:xfrm>
            <a:prstGeom prst="rect">
              <a:avLst/>
            </a:prstGeom>
            <a:noFill/>
            <a:ln>
              <a:noFill/>
            </a:ln>
          </p:spPr>
          <p:txBody>
            <a:bodyPr lIns="91425" tIns="91425" rIns="91425" bIns="91425" anchor="t" anchorCtr="0">
              <a:noAutofit/>
            </a:bodyPr>
            <a:lstStyle/>
            <a:p>
              <a:pPr lvl="0" rtl="0">
                <a:spcBef>
                  <a:spcPts val="0"/>
                </a:spcBef>
                <a:buNone/>
              </a:pPr>
              <a:r>
                <a:rPr lang="en" b="1"/>
                <a:t>Amazon AWS</a:t>
              </a:r>
            </a:p>
          </p:txBody>
        </p:sp>
        <p:sp>
          <p:nvSpPr>
            <p:cNvPr id="494" name="Shape 494"/>
            <p:cNvSpPr txBox="1"/>
            <p:nvPr/>
          </p:nvSpPr>
          <p:spPr>
            <a:xfrm>
              <a:off x="3163250" y="2278025"/>
              <a:ext cx="824700" cy="507600"/>
            </a:xfrm>
            <a:prstGeom prst="rect">
              <a:avLst/>
            </a:prstGeom>
            <a:noFill/>
            <a:ln>
              <a:noFill/>
            </a:ln>
          </p:spPr>
          <p:txBody>
            <a:bodyPr lIns="91425" tIns="91425" rIns="91425" bIns="91425" anchor="t" anchorCtr="0">
              <a:noAutofit/>
            </a:bodyPr>
            <a:lstStyle/>
            <a:p>
              <a:pPr lvl="0" rtl="0">
                <a:spcBef>
                  <a:spcPts val="0"/>
                </a:spcBef>
                <a:buNone/>
              </a:pPr>
              <a:r>
                <a:rPr lang="en" sz="1200" b="1"/>
                <a:t>CERNET </a:t>
              </a:r>
              <a:br>
                <a:rPr lang="en" sz="1200" b="1"/>
              </a:br>
              <a:r>
                <a:rPr lang="en" sz="1200" b="1"/>
                <a:t>Network</a:t>
              </a:r>
            </a:p>
          </p:txBody>
        </p:sp>
        <p:cxnSp>
          <p:nvCxnSpPr>
            <p:cNvPr id="495" name="Shape 495"/>
            <p:cNvCxnSpPr/>
            <p:nvPr/>
          </p:nvCxnSpPr>
          <p:spPr>
            <a:xfrm rot="10800000">
              <a:off x="2343950" y="3076225"/>
              <a:ext cx="1541700" cy="0"/>
            </a:xfrm>
            <a:prstGeom prst="straightConnector1">
              <a:avLst/>
            </a:prstGeom>
            <a:noFill/>
            <a:ln w="38100" cap="flat" cmpd="sng">
              <a:solidFill>
                <a:schemeClr val="dk2"/>
              </a:solidFill>
              <a:prstDash val="solid"/>
              <a:round/>
              <a:headEnd type="none" w="lg" len="lg"/>
              <a:tailEnd type="none" w="lg" len="lg"/>
            </a:ln>
          </p:spPr>
        </p:cxnSp>
      </p:grpSp>
      <p:sp>
        <p:nvSpPr>
          <p:cNvPr id="496" name="Shape 496"/>
          <p:cNvSpPr txBox="1"/>
          <p:nvPr/>
        </p:nvSpPr>
        <p:spPr>
          <a:xfrm>
            <a:off x="524000" y="1763485"/>
            <a:ext cx="4565550" cy="3118089"/>
          </a:xfrm>
          <a:prstGeom prst="rect">
            <a:avLst/>
          </a:prstGeom>
          <a:noFill/>
          <a:ln>
            <a:noFill/>
          </a:ln>
        </p:spPr>
        <p:txBody>
          <a:bodyPr lIns="91425" tIns="91425" rIns="91425" bIns="91425" anchor="t" anchorCtr="0">
            <a:noAutofit/>
          </a:bodyPr>
          <a:lstStyle/>
          <a:p>
            <a:pPr marL="457200" lvl="0" indent="-342900" rtl="0">
              <a:spcBef>
                <a:spcPts val="0"/>
              </a:spcBef>
              <a:spcAft>
                <a:spcPts val="1600"/>
              </a:spcAft>
              <a:buClr>
                <a:srgbClr val="000000"/>
              </a:buClr>
              <a:buSzPct val="100000"/>
              <a:buFont typeface="Arial"/>
              <a:buChar char="•"/>
            </a:pPr>
            <a:r>
              <a:rPr lang="en" sz="1800" dirty="0"/>
              <a:t>Clients in China </a:t>
            </a:r>
            <a:r>
              <a:rPr lang="en" sz="1800" dirty="0">
                <a:solidFill>
                  <a:srgbClr val="980000"/>
                </a:solidFill>
              </a:rPr>
              <a:t>repeatedly connected</a:t>
            </a:r>
            <a:r>
              <a:rPr lang="en" sz="1800" dirty="0"/>
              <a:t/>
            </a:r>
            <a:br>
              <a:rPr lang="en" sz="1800" dirty="0"/>
            </a:br>
            <a:r>
              <a:rPr lang="en" sz="1800" dirty="0"/>
              <a:t>to bridges under our control</a:t>
            </a:r>
          </a:p>
          <a:p>
            <a:pPr marL="457200" lvl="0" indent="-342900" rtl="0">
              <a:spcBef>
                <a:spcPts val="0"/>
              </a:spcBef>
              <a:spcAft>
                <a:spcPts val="1600"/>
              </a:spcAft>
              <a:buClr>
                <a:schemeClr val="dk2"/>
              </a:buClr>
              <a:buSzPct val="100000"/>
              <a:buFont typeface="Arial"/>
              <a:buChar char="•"/>
            </a:pPr>
            <a:r>
              <a:rPr lang="en" sz="1800" dirty="0"/>
              <a:t>3 months</a:t>
            </a:r>
          </a:p>
          <a:p>
            <a:pPr marL="457200" lvl="0" indent="-342900" rtl="0">
              <a:spcBef>
                <a:spcPts val="0"/>
              </a:spcBef>
              <a:spcAft>
                <a:spcPts val="1600"/>
              </a:spcAft>
              <a:buClr>
                <a:schemeClr val="dk2"/>
              </a:buClr>
              <a:buSzPct val="100000"/>
              <a:buFont typeface="Arial"/>
              <a:buChar char="•"/>
            </a:pPr>
            <a:r>
              <a:rPr lang="en-US" sz="1800" dirty="0" smtClean="0"/>
              <a:t>Packet captures </a:t>
            </a:r>
            <a:r>
              <a:rPr lang="en" sz="1800" dirty="0" smtClean="0"/>
              <a:t>of </a:t>
            </a:r>
            <a:r>
              <a:rPr lang="en" sz="1800" dirty="0"/>
              <a:t>both the clients </a:t>
            </a:r>
            <a:r>
              <a:rPr lang="en" sz="1800" dirty="0" smtClean="0"/>
              <a:t>and</a:t>
            </a:r>
            <a:r>
              <a:rPr lang="en-US" sz="1800" dirty="0"/>
              <a:t> </a:t>
            </a:r>
            <a:r>
              <a:rPr lang="en-US" sz="1800" dirty="0" smtClean="0"/>
              <a:t>t</a:t>
            </a:r>
            <a:r>
              <a:rPr lang="en" sz="1800" dirty="0" smtClean="0"/>
              <a:t>he </a:t>
            </a:r>
            <a:r>
              <a:rPr lang="en" sz="1800" dirty="0"/>
              <a:t>bridges</a:t>
            </a:r>
          </a:p>
        </p:txBody>
      </p:sp>
    </p:spTree>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00"/>
        <p:cNvGrpSpPr/>
        <p:nvPr/>
      </p:nvGrpSpPr>
      <p:grpSpPr>
        <a:xfrm>
          <a:off x="0" y="0"/>
          <a:ext cx="0" cy="0"/>
          <a:chOff x="0" y="0"/>
          <a:chExt cx="0" cy="0"/>
        </a:xfrm>
      </p:grpSpPr>
      <p:grpSp>
        <p:nvGrpSpPr>
          <p:cNvPr id="501" name="Shape 501"/>
          <p:cNvGrpSpPr/>
          <p:nvPr/>
        </p:nvGrpSpPr>
        <p:grpSpPr>
          <a:xfrm>
            <a:off x="4928000" y="1622575"/>
            <a:ext cx="3927825" cy="2522100"/>
            <a:chOff x="4928000" y="1012975"/>
            <a:chExt cx="3927825" cy="2522100"/>
          </a:xfrm>
        </p:grpSpPr>
        <p:sp>
          <p:nvSpPr>
            <p:cNvPr id="502" name="Shape 502"/>
            <p:cNvSpPr/>
            <p:nvPr/>
          </p:nvSpPr>
          <p:spPr>
            <a:xfrm>
              <a:off x="4951700" y="1012975"/>
              <a:ext cx="3822600" cy="2522100"/>
            </a:xfrm>
            <a:prstGeom prst="roundRect">
              <a:avLst>
                <a:gd name="adj" fmla="val 16667"/>
              </a:avLst>
            </a:prstGeom>
            <a:solidFill>
              <a:schemeClr val="lt2"/>
            </a:solidFill>
            <a:ln>
              <a:noFill/>
            </a:ln>
          </p:spPr>
          <p:txBody>
            <a:bodyPr lIns="91425" tIns="91425" rIns="91425" bIns="91425" anchor="ctr" anchorCtr="0">
              <a:noAutofit/>
            </a:bodyPr>
            <a:lstStyle/>
            <a:p>
              <a:pPr lvl="0">
                <a:spcBef>
                  <a:spcPts val="0"/>
                </a:spcBef>
                <a:buNone/>
              </a:pPr>
              <a:endParaRPr/>
            </a:p>
          </p:txBody>
        </p:sp>
        <p:pic>
          <p:nvPicPr>
            <p:cNvPr id="503" name="Shape 503"/>
            <p:cNvPicPr preferRelativeResize="0"/>
            <p:nvPr/>
          </p:nvPicPr>
          <p:blipFill rotWithShape="1">
            <a:blip r:embed="rId3">
              <a:alphaModFix/>
            </a:blip>
            <a:srcRect l="15279" t="4843" r="18084" b="3949"/>
            <a:stretch/>
          </p:blipFill>
          <p:spPr>
            <a:xfrm>
              <a:off x="5127800" y="1518774"/>
              <a:ext cx="609274" cy="1406048"/>
            </a:xfrm>
            <a:prstGeom prst="rect">
              <a:avLst/>
            </a:prstGeom>
            <a:noFill/>
            <a:ln>
              <a:noFill/>
            </a:ln>
          </p:spPr>
        </p:pic>
        <p:sp>
          <p:nvSpPr>
            <p:cNvPr id="504" name="Shape 504"/>
            <p:cNvSpPr txBox="1"/>
            <p:nvPr/>
          </p:nvSpPr>
          <p:spPr>
            <a:xfrm>
              <a:off x="6170000" y="1499125"/>
              <a:ext cx="932700" cy="1350900"/>
            </a:xfrm>
            <a:prstGeom prst="rect">
              <a:avLst/>
            </a:prstGeom>
            <a:noFill/>
            <a:ln>
              <a:noFill/>
            </a:ln>
          </p:spPr>
          <p:txBody>
            <a:bodyPr lIns="91425" tIns="91425" rIns="91425" bIns="91425" anchor="t" anchorCtr="0">
              <a:noAutofit/>
            </a:bodyPr>
            <a:lstStyle/>
            <a:p>
              <a:pPr lvl="0" rtl="0">
                <a:spcBef>
                  <a:spcPts val="0"/>
                </a:spcBef>
                <a:buNone/>
              </a:pPr>
              <a:r>
                <a:rPr lang="en" b="1"/>
                <a:t>30000</a:t>
              </a:r>
            </a:p>
            <a:p>
              <a:pPr lvl="0" rtl="0">
                <a:spcBef>
                  <a:spcPts val="0"/>
                </a:spcBef>
                <a:buNone/>
              </a:pPr>
              <a:r>
                <a:rPr lang="en" sz="900" b="1"/>
                <a:t>.</a:t>
              </a:r>
            </a:p>
            <a:p>
              <a:pPr lvl="0" rtl="0">
                <a:spcBef>
                  <a:spcPts val="0"/>
                </a:spcBef>
                <a:buNone/>
              </a:pPr>
              <a:r>
                <a:rPr lang="en" sz="900" b="1"/>
                <a:t>.</a:t>
              </a:r>
            </a:p>
            <a:p>
              <a:pPr lvl="0" rtl="0">
                <a:spcBef>
                  <a:spcPts val="0"/>
                </a:spcBef>
                <a:buNone/>
              </a:pPr>
              <a:r>
                <a:rPr lang="en" b="1"/>
                <a:t>30300</a:t>
              </a:r>
            </a:p>
            <a:p>
              <a:pPr lvl="0" rtl="0">
                <a:spcBef>
                  <a:spcPts val="0"/>
                </a:spcBef>
                <a:buNone/>
              </a:pPr>
              <a:r>
                <a:rPr lang="en" sz="900" b="1"/>
                <a:t>.</a:t>
              </a:r>
            </a:p>
            <a:p>
              <a:pPr lvl="0" rtl="0">
                <a:spcBef>
                  <a:spcPts val="0"/>
                </a:spcBef>
                <a:buNone/>
              </a:pPr>
              <a:r>
                <a:rPr lang="en" sz="900" b="1"/>
                <a:t>.</a:t>
              </a:r>
              <a:br>
                <a:rPr lang="en" sz="900" b="1"/>
              </a:br>
              <a:r>
                <a:rPr lang="en" b="1"/>
                <a:t>30600</a:t>
              </a:r>
            </a:p>
          </p:txBody>
        </p:sp>
        <p:sp>
          <p:nvSpPr>
            <p:cNvPr id="505" name="Shape 505"/>
            <p:cNvSpPr/>
            <p:nvPr/>
          </p:nvSpPr>
          <p:spPr>
            <a:xfrm>
              <a:off x="5968475" y="1596150"/>
              <a:ext cx="276300" cy="1138800"/>
            </a:xfrm>
            <a:prstGeom prst="leftBrace">
              <a:avLst>
                <a:gd name="adj1" fmla="val 8333"/>
                <a:gd name="adj2" fmla="val 50000"/>
              </a:avLst>
            </a:prstGeom>
            <a:noFill/>
            <a:ln w="2857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pic>
          <p:nvPicPr>
            <p:cNvPr id="506" name="Shape 506"/>
            <p:cNvPicPr preferRelativeResize="0"/>
            <p:nvPr/>
          </p:nvPicPr>
          <p:blipFill>
            <a:blip r:embed="rId4">
              <a:alphaModFix/>
            </a:blip>
            <a:stretch>
              <a:fillRect/>
            </a:stretch>
          </p:blipFill>
          <p:spPr>
            <a:xfrm>
              <a:off x="5748898" y="2001100"/>
              <a:ext cx="201525" cy="306998"/>
            </a:xfrm>
            <a:prstGeom prst="rect">
              <a:avLst/>
            </a:prstGeom>
            <a:noFill/>
            <a:ln>
              <a:noFill/>
            </a:ln>
          </p:spPr>
        </p:pic>
        <p:cxnSp>
          <p:nvCxnSpPr>
            <p:cNvPr id="507" name="Shape 507"/>
            <p:cNvCxnSpPr/>
            <p:nvPr/>
          </p:nvCxnSpPr>
          <p:spPr>
            <a:xfrm rot="10800000">
              <a:off x="6800275" y="1617012"/>
              <a:ext cx="1425600" cy="453900"/>
            </a:xfrm>
            <a:prstGeom prst="straightConnector1">
              <a:avLst/>
            </a:prstGeom>
            <a:noFill/>
            <a:ln w="19050" cap="flat" cmpd="sng">
              <a:solidFill>
                <a:schemeClr val="dk2"/>
              </a:solidFill>
              <a:prstDash val="solid"/>
              <a:round/>
              <a:headEnd type="none" w="lg" len="lg"/>
              <a:tailEnd type="triangle" w="lg" len="lg"/>
            </a:ln>
          </p:spPr>
        </p:cxnSp>
        <p:cxnSp>
          <p:nvCxnSpPr>
            <p:cNvPr id="508" name="Shape 508"/>
            <p:cNvCxnSpPr/>
            <p:nvPr/>
          </p:nvCxnSpPr>
          <p:spPr>
            <a:xfrm rot="10800000">
              <a:off x="6822475" y="1781112"/>
              <a:ext cx="1403400" cy="289800"/>
            </a:xfrm>
            <a:prstGeom prst="straightConnector1">
              <a:avLst/>
            </a:prstGeom>
            <a:noFill/>
            <a:ln w="19050" cap="flat" cmpd="sng">
              <a:solidFill>
                <a:schemeClr val="dk2"/>
              </a:solidFill>
              <a:prstDash val="solid"/>
              <a:round/>
              <a:headEnd type="none" w="lg" len="lg"/>
              <a:tailEnd type="triangle" w="lg" len="lg"/>
            </a:ln>
          </p:spPr>
        </p:cxnSp>
        <p:cxnSp>
          <p:nvCxnSpPr>
            <p:cNvPr id="509" name="Shape 509"/>
            <p:cNvCxnSpPr/>
            <p:nvPr/>
          </p:nvCxnSpPr>
          <p:spPr>
            <a:xfrm rot="10800000">
              <a:off x="6844975" y="1945512"/>
              <a:ext cx="1380900" cy="125400"/>
            </a:xfrm>
            <a:prstGeom prst="straightConnector1">
              <a:avLst/>
            </a:prstGeom>
            <a:noFill/>
            <a:ln w="19050" cap="flat" cmpd="sng">
              <a:solidFill>
                <a:schemeClr val="dk2"/>
              </a:solidFill>
              <a:prstDash val="solid"/>
              <a:round/>
              <a:headEnd type="none" w="lg" len="lg"/>
              <a:tailEnd type="triangle" w="lg" len="lg"/>
            </a:ln>
          </p:spPr>
        </p:cxnSp>
        <p:cxnSp>
          <p:nvCxnSpPr>
            <p:cNvPr id="510" name="Shape 510"/>
            <p:cNvCxnSpPr/>
            <p:nvPr/>
          </p:nvCxnSpPr>
          <p:spPr>
            <a:xfrm flipH="1">
              <a:off x="7255075" y="2070912"/>
              <a:ext cx="970800" cy="27600"/>
            </a:xfrm>
            <a:prstGeom prst="straightConnector1">
              <a:avLst/>
            </a:prstGeom>
            <a:noFill/>
            <a:ln w="19050" cap="flat" cmpd="sng">
              <a:solidFill>
                <a:schemeClr val="dk2"/>
              </a:solidFill>
              <a:prstDash val="solid"/>
              <a:round/>
              <a:headEnd type="none" w="lg" len="lg"/>
              <a:tailEnd type="triangle" w="lg" len="lg"/>
            </a:ln>
          </p:spPr>
        </p:cxnSp>
        <p:cxnSp>
          <p:nvCxnSpPr>
            <p:cNvPr id="511" name="Shape 511"/>
            <p:cNvCxnSpPr/>
            <p:nvPr/>
          </p:nvCxnSpPr>
          <p:spPr>
            <a:xfrm flipH="1">
              <a:off x="6844975" y="2070912"/>
              <a:ext cx="1380900" cy="210300"/>
            </a:xfrm>
            <a:prstGeom prst="straightConnector1">
              <a:avLst/>
            </a:prstGeom>
            <a:noFill/>
            <a:ln w="19050" cap="flat" cmpd="sng">
              <a:solidFill>
                <a:schemeClr val="dk2"/>
              </a:solidFill>
              <a:prstDash val="solid"/>
              <a:round/>
              <a:headEnd type="none" w="lg" len="lg"/>
              <a:tailEnd type="triangle" w="lg" len="lg"/>
            </a:ln>
          </p:spPr>
        </p:cxnSp>
        <p:cxnSp>
          <p:nvCxnSpPr>
            <p:cNvPr id="512" name="Shape 512"/>
            <p:cNvCxnSpPr/>
            <p:nvPr/>
          </p:nvCxnSpPr>
          <p:spPr>
            <a:xfrm flipH="1">
              <a:off x="6844975" y="2070912"/>
              <a:ext cx="1380900" cy="352200"/>
            </a:xfrm>
            <a:prstGeom prst="straightConnector1">
              <a:avLst/>
            </a:prstGeom>
            <a:noFill/>
            <a:ln w="19050" cap="flat" cmpd="sng">
              <a:solidFill>
                <a:schemeClr val="dk2"/>
              </a:solidFill>
              <a:prstDash val="solid"/>
              <a:round/>
              <a:headEnd type="none" w="lg" len="lg"/>
              <a:tailEnd type="triangle" w="lg" len="lg"/>
            </a:ln>
          </p:spPr>
        </p:cxnSp>
        <p:sp>
          <p:nvSpPr>
            <p:cNvPr id="513" name="Shape 513"/>
            <p:cNvSpPr txBox="1"/>
            <p:nvPr/>
          </p:nvSpPr>
          <p:spPr>
            <a:xfrm>
              <a:off x="4928000" y="2924825"/>
              <a:ext cx="1089600" cy="210300"/>
            </a:xfrm>
            <a:prstGeom prst="rect">
              <a:avLst/>
            </a:prstGeom>
            <a:noFill/>
            <a:ln>
              <a:noFill/>
            </a:ln>
          </p:spPr>
          <p:txBody>
            <a:bodyPr lIns="91425" tIns="91425" rIns="91425" bIns="91425" anchor="t" anchorCtr="0">
              <a:noAutofit/>
            </a:bodyPr>
            <a:lstStyle/>
            <a:p>
              <a:pPr lvl="0" rtl="0">
                <a:spcBef>
                  <a:spcPts val="0"/>
                </a:spcBef>
                <a:buNone/>
              </a:pPr>
              <a:r>
                <a:rPr lang="en" b="1"/>
                <a:t>Vanilla Tor </a:t>
              </a:r>
            </a:p>
          </p:txBody>
        </p:sp>
        <p:sp>
          <p:nvSpPr>
            <p:cNvPr id="514" name="Shape 514"/>
            <p:cNvSpPr txBox="1"/>
            <p:nvPr/>
          </p:nvSpPr>
          <p:spPr>
            <a:xfrm>
              <a:off x="7923125" y="2244600"/>
              <a:ext cx="932700" cy="523200"/>
            </a:xfrm>
            <a:prstGeom prst="rect">
              <a:avLst/>
            </a:prstGeom>
            <a:noFill/>
            <a:ln>
              <a:noFill/>
            </a:ln>
          </p:spPr>
          <p:txBody>
            <a:bodyPr lIns="91425" tIns="91425" rIns="91425" bIns="91425" anchor="t" anchorCtr="0">
              <a:noAutofit/>
            </a:bodyPr>
            <a:lstStyle/>
            <a:p>
              <a:pPr lvl="0" algn="ctr" rtl="0">
                <a:spcBef>
                  <a:spcPts val="0"/>
                </a:spcBef>
                <a:buNone/>
              </a:pPr>
              <a:r>
                <a:rPr lang="en" b="1"/>
                <a:t>Client in </a:t>
              </a:r>
              <a:br>
                <a:rPr lang="en" b="1"/>
              </a:br>
              <a:r>
                <a:rPr lang="en" b="1"/>
                <a:t>China</a:t>
              </a:r>
            </a:p>
          </p:txBody>
        </p:sp>
        <p:sp>
          <p:nvSpPr>
            <p:cNvPr id="515" name="Shape 515"/>
            <p:cNvSpPr txBox="1"/>
            <p:nvPr/>
          </p:nvSpPr>
          <p:spPr>
            <a:xfrm>
              <a:off x="5805479" y="1068163"/>
              <a:ext cx="2844599" cy="343800"/>
            </a:xfrm>
            <a:prstGeom prst="rect">
              <a:avLst/>
            </a:prstGeom>
            <a:noFill/>
            <a:ln>
              <a:noFill/>
            </a:ln>
          </p:spPr>
          <p:txBody>
            <a:bodyPr lIns="91425" tIns="91425" rIns="91425" bIns="91425" anchor="t" anchorCtr="0">
              <a:noAutofit/>
            </a:bodyPr>
            <a:lstStyle/>
            <a:p>
              <a:pPr lvl="0" rtl="0">
                <a:spcBef>
                  <a:spcPts val="0"/>
                </a:spcBef>
                <a:buNone/>
              </a:pPr>
              <a:r>
                <a:rPr lang="en" sz="1800" b="1"/>
                <a:t>Sybil Infrastructure</a:t>
              </a:r>
            </a:p>
          </p:txBody>
        </p:sp>
        <p:sp>
          <p:nvSpPr>
            <p:cNvPr id="516" name="Shape 516"/>
            <p:cNvSpPr/>
            <p:nvPr/>
          </p:nvSpPr>
          <p:spPr>
            <a:xfrm>
              <a:off x="6093800" y="2961750"/>
              <a:ext cx="2322900" cy="413400"/>
            </a:xfrm>
            <a:prstGeom prst="wedgeRoundRectCallout">
              <a:avLst>
                <a:gd name="adj1" fmla="val -42114"/>
                <a:gd name="adj2" fmla="val -74716"/>
                <a:gd name="adj3" fmla="val 0"/>
              </a:avLst>
            </a:prstGeom>
            <a:solidFill>
              <a:srgbClr val="EA9999"/>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b="1"/>
                <a:t>Forwarding </a:t>
              </a:r>
              <a:r>
                <a:rPr lang="en" b="1">
                  <a:solidFill>
                    <a:srgbClr val="FF0000"/>
                  </a:solidFill>
                </a:rPr>
                <a:t>600</a:t>
              </a:r>
              <a:r>
                <a:rPr lang="en" b="1"/>
                <a:t> ports to Tor port</a:t>
              </a:r>
            </a:p>
          </p:txBody>
        </p:sp>
      </p:grpSp>
      <p:sp>
        <p:nvSpPr>
          <p:cNvPr id="517" name="Shape 517"/>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US" dirty="0" smtClean="0"/>
              <a:t>Data: Sybil</a:t>
            </a:r>
            <a:endParaRPr lang="en" dirty="0"/>
          </a:p>
        </p:txBody>
      </p:sp>
      <p:sp>
        <p:nvSpPr>
          <p:cNvPr id="518" name="Shape 518"/>
          <p:cNvSpPr txBox="1"/>
          <p:nvPr/>
        </p:nvSpPr>
        <p:spPr>
          <a:xfrm>
            <a:off x="4845675" y="6101375"/>
            <a:ext cx="7753200" cy="904500"/>
          </a:xfrm>
          <a:prstGeom prst="rect">
            <a:avLst/>
          </a:prstGeom>
          <a:noFill/>
          <a:ln>
            <a:noFill/>
          </a:ln>
        </p:spPr>
        <p:txBody>
          <a:bodyPr lIns="91425" tIns="91425" rIns="91425" bIns="91425" anchor="t" anchorCtr="0">
            <a:noAutofit/>
          </a:bodyPr>
          <a:lstStyle/>
          <a:p>
            <a:pPr lvl="0">
              <a:spcBef>
                <a:spcPts val="0"/>
              </a:spcBef>
              <a:buNone/>
            </a:pPr>
            <a:endParaRPr/>
          </a:p>
        </p:txBody>
      </p:sp>
      <p:sp>
        <p:nvSpPr>
          <p:cNvPr id="519" name="Shape 519"/>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49</a:t>
            </a:fld>
            <a:endParaRPr lang="en"/>
          </a:p>
        </p:txBody>
      </p:sp>
      <p:pic>
        <p:nvPicPr>
          <p:cNvPr id="520" name="Shape 520" descr="computer-7.png"/>
          <p:cNvPicPr preferRelativeResize="0"/>
          <p:nvPr/>
        </p:nvPicPr>
        <p:blipFill rotWithShape="1">
          <a:blip r:embed="rId5">
            <a:alphaModFix/>
          </a:blip>
          <a:srcRect l="31847" t="9226" b="12715"/>
          <a:stretch/>
        </p:blipFill>
        <p:spPr>
          <a:xfrm>
            <a:off x="8267337" y="2389800"/>
            <a:ext cx="354274" cy="393600"/>
          </a:xfrm>
          <a:prstGeom prst="rect">
            <a:avLst/>
          </a:prstGeom>
          <a:noFill/>
          <a:ln>
            <a:noFill/>
          </a:ln>
        </p:spPr>
      </p:pic>
      <p:sp>
        <p:nvSpPr>
          <p:cNvPr id="521" name="Shape 521"/>
          <p:cNvSpPr txBox="1"/>
          <p:nvPr/>
        </p:nvSpPr>
        <p:spPr>
          <a:xfrm>
            <a:off x="524000" y="1213475"/>
            <a:ext cx="4404000" cy="3668100"/>
          </a:xfrm>
          <a:prstGeom prst="rect">
            <a:avLst/>
          </a:prstGeom>
          <a:noFill/>
          <a:ln>
            <a:noFill/>
          </a:ln>
        </p:spPr>
        <p:txBody>
          <a:bodyPr lIns="91425" tIns="91425" rIns="91425" bIns="91425" anchor="t" anchorCtr="0">
            <a:noAutofit/>
          </a:bodyPr>
          <a:lstStyle/>
          <a:p>
            <a:pPr marL="457200" lvl="0" indent="-342900" rtl="0">
              <a:spcBef>
                <a:spcPts val="0"/>
              </a:spcBef>
              <a:spcAft>
                <a:spcPts val="1600"/>
              </a:spcAft>
              <a:buSzPct val="100000"/>
              <a:buFont typeface="Arial"/>
              <a:buChar char="•"/>
            </a:pPr>
            <a:r>
              <a:rPr lang="en" sz="2400" dirty="0">
                <a:solidFill>
                  <a:srgbClr val="980000"/>
                </a:solidFill>
              </a:rPr>
              <a:t>Redirected 600 ports to Tor port</a:t>
            </a:r>
          </a:p>
          <a:p>
            <a:pPr marL="457200" lvl="0" indent="-342900" rtl="0">
              <a:spcBef>
                <a:spcPts val="0"/>
              </a:spcBef>
              <a:spcAft>
                <a:spcPts val="1600"/>
              </a:spcAft>
              <a:buSzPct val="100000"/>
              <a:buFont typeface="Arial"/>
              <a:buChar char="•"/>
            </a:pPr>
            <a:r>
              <a:rPr lang="en" sz="2400" dirty="0"/>
              <a:t>Client in China connects </a:t>
            </a:r>
            <a:r>
              <a:rPr lang="en-US" sz="2400" dirty="0" smtClean="0"/>
              <a:t/>
            </a:r>
            <a:br>
              <a:rPr lang="en-US" sz="2400" dirty="0" smtClean="0"/>
            </a:br>
            <a:r>
              <a:rPr lang="en" sz="2400" dirty="0" smtClean="0"/>
              <a:t>to </a:t>
            </a:r>
            <a:r>
              <a:rPr lang="en" sz="2400" dirty="0"/>
              <a:t>600 ports</a:t>
            </a:r>
          </a:p>
          <a:p>
            <a:pPr marL="457200" lvl="0" indent="-342900" rtl="0">
              <a:spcBef>
                <a:spcPts val="0"/>
              </a:spcBef>
              <a:spcAft>
                <a:spcPts val="1600"/>
              </a:spcAft>
              <a:buSzPct val="100000"/>
              <a:buFont typeface="Arial"/>
              <a:buChar char="•"/>
            </a:pPr>
            <a:r>
              <a:rPr lang="en" sz="2400" dirty="0"/>
              <a:t>22 hours</a:t>
            </a:r>
          </a:p>
          <a:p>
            <a:pPr marL="457200" lvl="0" indent="-342900" rtl="0">
              <a:spcBef>
                <a:spcPts val="0"/>
              </a:spcBef>
              <a:spcAft>
                <a:spcPts val="1600"/>
              </a:spcAft>
              <a:buSzPct val="100000"/>
              <a:buFont typeface="Arial"/>
              <a:buChar char="•"/>
            </a:pPr>
            <a:r>
              <a:rPr lang="en" sz="2400" dirty="0"/>
              <a:t>Pcap files of both the </a:t>
            </a:r>
            <a:r>
              <a:rPr lang="en-US" sz="2400" dirty="0" smtClean="0"/>
              <a:t/>
            </a:r>
            <a:br>
              <a:rPr lang="en-US" sz="2400" dirty="0" smtClean="0"/>
            </a:br>
            <a:r>
              <a:rPr lang="en" sz="2400" dirty="0" smtClean="0"/>
              <a:t>client </a:t>
            </a:r>
            <a:r>
              <a:rPr lang="en" sz="2400" dirty="0"/>
              <a:t>and </a:t>
            </a:r>
            <a:r>
              <a:rPr lang="en-US" sz="2400" dirty="0"/>
              <a:t>t</a:t>
            </a:r>
            <a:r>
              <a:rPr lang="en" sz="2400" dirty="0" smtClean="0"/>
              <a:t>he </a:t>
            </a:r>
            <a:r>
              <a:rPr lang="en" sz="2400" dirty="0"/>
              <a:t>relay</a:t>
            </a:r>
          </a:p>
        </p:txBody>
      </p:sp>
    </p:spTree>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1232"/>
            <a:ext cx="8229600" cy="857250"/>
          </a:xfrm>
        </p:spPr>
        <p:txBody>
          <a:bodyPr/>
          <a:lstStyle/>
          <a:p>
            <a:r>
              <a:rPr lang="en-US" dirty="0" smtClean="0"/>
              <a:t>Why do Countries </a:t>
            </a:r>
            <a:r>
              <a:rPr lang="en-US" dirty="0"/>
              <a:t>C</a:t>
            </a:r>
            <a:r>
              <a:rPr lang="en-US" dirty="0" smtClean="0"/>
              <a:t>ensor?</a:t>
            </a:r>
            <a:endParaRPr lang="en-US" dirty="0"/>
          </a:p>
        </p:txBody>
      </p:sp>
      <p:sp>
        <p:nvSpPr>
          <p:cNvPr id="3" name="Content Placeholder 2"/>
          <p:cNvSpPr>
            <a:spLocks noGrp="1"/>
          </p:cNvSpPr>
          <p:nvPr>
            <p:ph idx="1"/>
          </p:nvPr>
        </p:nvSpPr>
        <p:spPr>
          <a:xfrm>
            <a:off x="252829" y="1243948"/>
            <a:ext cx="2652547" cy="3394472"/>
          </a:xfrm>
        </p:spPr>
        <p:txBody>
          <a:bodyPr>
            <a:normAutofit/>
          </a:bodyPr>
          <a:lstStyle/>
          <a:p>
            <a:r>
              <a:rPr lang="en-US" b="1" dirty="0" smtClean="0"/>
              <a:t>Political stability</a:t>
            </a:r>
            <a:br>
              <a:rPr lang="en-US" b="1" dirty="0" smtClean="0"/>
            </a:br>
            <a:r>
              <a:rPr lang="en-US" b="1" dirty="0" smtClean="0"/>
              <a:t/>
            </a:r>
            <a:br>
              <a:rPr lang="en-US" b="1" dirty="0" smtClean="0"/>
            </a:br>
            <a:endParaRPr lang="en-US" b="1" dirty="0" smtClean="0"/>
          </a:p>
          <a:p>
            <a:r>
              <a:rPr lang="en-US" b="1" dirty="0" smtClean="0"/>
              <a:t>National security</a:t>
            </a:r>
            <a:br>
              <a:rPr lang="en-US" b="1" dirty="0" smtClean="0"/>
            </a:br>
            <a:r>
              <a:rPr lang="en-US" b="1" dirty="0" smtClean="0"/>
              <a:t/>
            </a:r>
            <a:br>
              <a:rPr lang="en-US" b="1" dirty="0" smtClean="0"/>
            </a:br>
            <a:endParaRPr lang="en-US" b="1" dirty="0" smtClean="0"/>
          </a:p>
          <a:p>
            <a:r>
              <a:rPr lang="en-US" b="1" dirty="0" smtClean="0"/>
              <a:t>Social values</a:t>
            </a:r>
            <a:endParaRPr lang="en-US" b="1" dirty="0"/>
          </a:p>
        </p:txBody>
      </p:sp>
      <p:pic>
        <p:nvPicPr>
          <p:cNvPr id="6" name="Picture 5"/>
          <p:cNvPicPr>
            <a:picLocks noChangeAspect="1"/>
          </p:cNvPicPr>
          <p:nvPr/>
        </p:nvPicPr>
        <p:blipFill>
          <a:blip r:embed="rId2"/>
          <a:stretch>
            <a:fillRect/>
          </a:stretch>
        </p:blipFill>
        <p:spPr>
          <a:xfrm>
            <a:off x="2861266" y="4307986"/>
            <a:ext cx="5938525" cy="835514"/>
          </a:xfrm>
          <a:prstGeom prst="rect">
            <a:avLst/>
          </a:prstGeom>
        </p:spPr>
      </p:pic>
      <p:pic>
        <p:nvPicPr>
          <p:cNvPr id="7" name="Picture 6"/>
          <p:cNvPicPr>
            <a:picLocks noChangeAspect="1"/>
          </p:cNvPicPr>
          <p:nvPr/>
        </p:nvPicPr>
        <p:blipFill>
          <a:blip r:embed="rId3"/>
          <a:stretch>
            <a:fillRect/>
          </a:stretch>
        </p:blipFill>
        <p:spPr>
          <a:xfrm>
            <a:off x="2905076" y="3854315"/>
            <a:ext cx="5091824" cy="467898"/>
          </a:xfrm>
          <a:prstGeom prst="rect">
            <a:avLst/>
          </a:prstGeom>
        </p:spPr>
      </p:pic>
      <p:pic>
        <p:nvPicPr>
          <p:cNvPr id="8" name="Picture 7"/>
          <p:cNvPicPr>
            <a:picLocks noChangeAspect="1"/>
          </p:cNvPicPr>
          <p:nvPr/>
        </p:nvPicPr>
        <p:blipFill>
          <a:blip r:embed="rId4"/>
          <a:stretch>
            <a:fillRect/>
          </a:stretch>
        </p:blipFill>
        <p:spPr>
          <a:xfrm>
            <a:off x="2729872" y="1600201"/>
            <a:ext cx="5926884" cy="903200"/>
          </a:xfrm>
          <a:prstGeom prst="rect">
            <a:avLst/>
          </a:prstGeom>
        </p:spPr>
      </p:pic>
      <p:pic>
        <p:nvPicPr>
          <p:cNvPr id="9" name="Picture 8"/>
          <p:cNvPicPr>
            <a:picLocks noChangeAspect="1"/>
          </p:cNvPicPr>
          <p:nvPr/>
        </p:nvPicPr>
        <p:blipFill>
          <a:blip r:embed="rId5"/>
          <a:stretch>
            <a:fillRect/>
          </a:stretch>
        </p:blipFill>
        <p:spPr>
          <a:xfrm>
            <a:off x="2759106" y="1084353"/>
            <a:ext cx="4157543" cy="515847"/>
          </a:xfrm>
          <a:prstGeom prst="rect">
            <a:avLst/>
          </a:prstGeom>
        </p:spPr>
      </p:pic>
      <p:pic>
        <p:nvPicPr>
          <p:cNvPr id="10" name="Picture 9"/>
          <p:cNvPicPr>
            <a:picLocks noChangeAspect="1"/>
          </p:cNvPicPr>
          <p:nvPr/>
        </p:nvPicPr>
        <p:blipFill>
          <a:blip r:embed="rId6"/>
          <a:stretch>
            <a:fillRect/>
          </a:stretch>
        </p:blipFill>
        <p:spPr>
          <a:xfrm>
            <a:off x="7753432" y="1107484"/>
            <a:ext cx="903325" cy="347864"/>
          </a:xfrm>
          <a:prstGeom prst="rect">
            <a:avLst/>
          </a:prstGeom>
        </p:spPr>
      </p:pic>
      <p:pic>
        <p:nvPicPr>
          <p:cNvPr id="11" name="Picture 10"/>
          <p:cNvPicPr>
            <a:picLocks noChangeAspect="1"/>
          </p:cNvPicPr>
          <p:nvPr/>
        </p:nvPicPr>
        <p:blipFill>
          <a:blip r:embed="rId7"/>
          <a:stretch>
            <a:fillRect/>
          </a:stretch>
        </p:blipFill>
        <p:spPr>
          <a:xfrm>
            <a:off x="2861265" y="2824952"/>
            <a:ext cx="5009078" cy="514624"/>
          </a:xfrm>
          <a:prstGeom prst="rect">
            <a:avLst/>
          </a:prstGeom>
        </p:spPr>
      </p:pic>
      <p:pic>
        <p:nvPicPr>
          <p:cNvPr id="12" name="Picture 11"/>
          <p:cNvPicPr>
            <a:picLocks noChangeAspect="1"/>
          </p:cNvPicPr>
          <p:nvPr/>
        </p:nvPicPr>
        <p:blipFill>
          <a:blip r:embed="rId8"/>
          <a:stretch>
            <a:fillRect/>
          </a:stretch>
        </p:blipFill>
        <p:spPr>
          <a:xfrm>
            <a:off x="7826256" y="2814007"/>
            <a:ext cx="988483" cy="462039"/>
          </a:xfrm>
          <a:prstGeom prst="rect">
            <a:avLst/>
          </a:prstGeom>
        </p:spPr>
      </p:pic>
      <p:pic>
        <p:nvPicPr>
          <p:cNvPr id="13" name="Picture 12"/>
          <p:cNvPicPr>
            <a:picLocks noChangeAspect="1"/>
          </p:cNvPicPr>
          <p:nvPr/>
        </p:nvPicPr>
        <p:blipFill>
          <a:blip r:embed="rId9"/>
          <a:stretch>
            <a:fillRect/>
          </a:stretch>
        </p:blipFill>
        <p:spPr>
          <a:xfrm>
            <a:off x="7839264" y="3652795"/>
            <a:ext cx="1000102" cy="390967"/>
          </a:xfrm>
          <a:prstGeom prst="rect">
            <a:avLst/>
          </a:prstGeom>
        </p:spPr>
      </p:pic>
    </p:spTree>
    <p:extLst>
      <p:ext uri="{BB962C8B-B14F-4D97-AF65-F5344CB8AC3E}">
        <p14:creationId xmlns:p14="http://schemas.microsoft.com/office/powerpoint/2010/main" val="649431393"/>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525"/>
        <p:cNvGrpSpPr/>
        <p:nvPr/>
      </p:nvGrpSpPr>
      <p:grpSpPr>
        <a:xfrm>
          <a:off x="0" y="0"/>
          <a:ext cx="0" cy="0"/>
          <a:chOff x="0" y="0"/>
          <a:chExt cx="0" cy="0"/>
        </a:xfrm>
      </p:grpSpPr>
      <p:sp>
        <p:nvSpPr>
          <p:cNvPr id="526" name="Shape 526"/>
          <p:cNvSpPr/>
          <p:nvPr/>
        </p:nvSpPr>
        <p:spPr>
          <a:xfrm>
            <a:off x="5006862" y="2217300"/>
            <a:ext cx="3750300" cy="1207500"/>
          </a:xfrm>
          <a:prstGeom prst="roundRect">
            <a:avLst>
              <a:gd name="adj" fmla="val 16667"/>
            </a:avLst>
          </a:prstGeom>
          <a:solidFill>
            <a:schemeClr val="lt2"/>
          </a:solidFill>
          <a:ln>
            <a:noFill/>
          </a:ln>
        </p:spPr>
        <p:txBody>
          <a:bodyPr lIns="91425" tIns="91425" rIns="91425" bIns="91425" anchor="ctr" anchorCtr="0">
            <a:noAutofit/>
          </a:bodyPr>
          <a:lstStyle/>
          <a:p>
            <a:pPr lvl="0" rtl="0">
              <a:spcBef>
                <a:spcPts val="0"/>
              </a:spcBef>
              <a:buNone/>
            </a:pPr>
            <a:endParaRPr sz="1800" b="1">
              <a:solidFill>
                <a:schemeClr val="dk1"/>
              </a:solidFill>
            </a:endParaRPr>
          </a:p>
          <a:p>
            <a:pPr lvl="0" rtl="0">
              <a:spcBef>
                <a:spcPts val="0"/>
              </a:spcBef>
              <a:buClr>
                <a:schemeClr val="dk1"/>
              </a:buClr>
              <a:buFont typeface="Arial"/>
              <a:buNone/>
            </a:pPr>
            <a:endParaRPr sz="1800" b="1">
              <a:solidFill>
                <a:schemeClr val="dk1"/>
              </a:solidFill>
            </a:endParaRPr>
          </a:p>
        </p:txBody>
      </p:sp>
      <p:pic>
        <p:nvPicPr>
          <p:cNvPr id="527" name="Shape 527"/>
          <p:cNvPicPr preferRelativeResize="0"/>
          <p:nvPr/>
        </p:nvPicPr>
        <p:blipFill rotWithShape="1">
          <a:blip r:embed="rId3">
            <a:alphaModFix/>
          </a:blip>
          <a:srcRect l="15279" t="4843" r="18084" b="3949"/>
          <a:stretch/>
        </p:blipFill>
        <p:spPr>
          <a:xfrm>
            <a:off x="5223327" y="2500312"/>
            <a:ext cx="452923" cy="762373"/>
          </a:xfrm>
          <a:prstGeom prst="rect">
            <a:avLst/>
          </a:prstGeom>
          <a:noFill/>
          <a:ln>
            <a:noFill/>
          </a:ln>
        </p:spPr>
      </p:pic>
      <p:sp>
        <p:nvSpPr>
          <p:cNvPr id="528" name="Shape 528"/>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US" dirty="0" smtClean="0"/>
              <a:t>Data: Server Logs</a:t>
            </a:r>
            <a:endParaRPr lang="en" dirty="0"/>
          </a:p>
        </p:txBody>
      </p:sp>
      <p:sp>
        <p:nvSpPr>
          <p:cNvPr id="529" name="Shape 529"/>
          <p:cNvSpPr txBox="1"/>
          <p:nvPr/>
        </p:nvSpPr>
        <p:spPr>
          <a:xfrm>
            <a:off x="4845675" y="6101375"/>
            <a:ext cx="7753200" cy="904500"/>
          </a:xfrm>
          <a:prstGeom prst="rect">
            <a:avLst/>
          </a:prstGeom>
          <a:noFill/>
          <a:ln>
            <a:noFill/>
          </a:ln>
        </p:spPr>
        <p:txBody>
          <a:bodyPr lIns="91425" tIns="91425" rIns="91425" bIns="91425" anchor="t" anchorCtr="0">
            <a:noAutofit/>
          </a:bodyPr>
          <a:lstStyle/>
          <a:p>
            <a:pPr lvl="0">
              <a:spcBef>
                <a:spcPts val="0"/>
              </a:spcBef>
              <a:buNone/>
            </a:pPr>
            <a:endParaRPr/>
          </a:p>
        </p:txBody>
      </p:sp>
      <p:sp>
        <p:nvSpPr>
          <p:cNvPr id="530" name="Shape 530"/>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50</a:t>
            </a:fld>
            <a:endParaRPr lang="en"/>
          </a:p>
        </p:txBody>
      </p:sp>
      <p:sp>
        <p:nvSpPr>
          <p:cNvPr id="531" name="Shape 531"/>
          <p:cNvSpPr txBox="1"/>
          <p:nvPr/>
        </p:nvSpPr>
        <p:spPr>
          <a:xfrm>
            <a:off x="6103750" y="2554125"/>
            <a:ext cx="2577600" cy="572700"/>
          </a:xfrm>
          <a:prstGeom prst="rect">
            <a:avLst/>
          </a:prstGeom>
          <a:noFill/>
          <a:ln>
            <a:noFill/>
          </a:ln>
        </p:spPr>
        <p:txBody>
          <a:bodyPr lIns="91425" tIns="91425" rIns="91425" bIns="91425" anchor="t" anchorCtr="0">
            <a:noAutofit/>
          </a:bodyPr>
          <a:lstStyle/>
          <a:p>
            <a:pPr lvl="0" rtl="0">
              <a:lnSpc>
                <a:spcPct val="100000"/>
              </a:lnSpc>
              <a:spcBef>
                <a:spcPts val="0"/>
              </a:spcBef>
              <a:buClr>
                <a:schemeClr val="dk1"/>
              </a:buClr>
              <a:buSzPct val="61111"/>
              <a:buFont typeface="Arial"/>
              <a:buNone/>
            </a:pPr>
            <a:r>
              <a:rPr lang="en" sz="1800" b="1">
                <a:solidFill>
                  <a:schemeClr val="dk1"/>
                </a:solidFill>
              </a:rPr>
              <a:t>Server Log Analysis</a:t>
            </a:r>
            <a:r>
              <a:rPr lang="en" sz="1100">
                <a:solidFill>
                  <a:schemeClr val="dk1"/>
                </a:solidFill>
              </a:rPr>
              <a:t>		</a:t>
            </a:r>
          </a:p>
          <a:p>
            <a:pPr lvl="0" rtl="0">
              <a:lnSpc>
                <a:spcPct val="100000"/>
              </a:lnSpc>
              <a:spcBef>
                <a:spcPts val="0"/>
              </a:spcBef>
              <a:buNone/>
            </a:pPr>
            <a:endParaRPr/>
          </a:p>
        </p:txBody>
      </p:sp>
      <p:pic>
        <p:nvPicPr>
          <p:cNvPr id="532" name="Shape 532"/>
          <p:cNvPicPr preferRelativeResize="0"/>
          <p:nvPr/>
        </p:nvPicPr>
        <p:blipFill>
          <a:blip r:embed="rId4">
            <a:alphaModFix/>
          </a:blip>
          <a:stretch>
            <a:fillRect/>
          </a:stretch>
        </p:blipFill>
        <p:spPr>
          <a:xfrm>
            <a:off x="5577115" y="2511946"/>
            <a:ext cx="343350" cy="523054"/>
          </a:xfrm>
          <a:prstGeom prst="rect">
            <a:avLst/>
          </a:prstGeom>
          <a:noFill/>
          <a:ln>
            <a:noFill/>
          </a:ln>
        </p:spPr>
      </p:pic>
      <p:sp>
        <p:nvSpPr>
          <p:cNvPr id="533" name="Shape 533"/>
          <p:cNvSpPr txBox="1"/>
          <p:nvPr/>
        </p:nvSpPr>
        <p:spPr>
          <a:xfrm>
            <a:off x="524000" y="1213475"/>
            <a:ext cx="4482862" cy="3668100"/>
          </a:xfrm>
          <a:prstGeom prst="rect">
            <a:avLst/>
          </a:prstGeom>
          <a:noFill/>
          <a:ln>
            <a:noFill/>
          </a:ln>
        </p:spPr>
        <p:txBody>
          <a:bodyPr lIns="91425" tIns="91425" rIns="91425" bIns="91425" anchor="t" anchorCtr="0">
            <a:noAutofit/>
          </a:bodyPr>
          <a:lstStyle/>
          <a:p>
            <a:pPr marL="457200" lvl="0" indent="-342900" rtl="0">
              <a:spcBef>
                <a:spcPts val="0"/>
              </a:spcBef>
              <a:buClr>
                <a:srgbClr val="000000"/>
              </a:buClr>
              <a:buSzPct val="100000"/>
              <a:buFont typeface="Arial"/>
              <a:buChar char="•"/>
            </a:pPr>
            <a:r>
              <a:rPr lang="en" sz="2400" dirty="0">
                <a:solidFill>
                  <a:schemeClr val="dk1"/>
                </a:solidFill>
              </a:rPr>
              <a:t>Web server that also runs </a:t>
            </a:r>
            <a:r>
              <a:rPr lang="en-US" sz="2400" dirty="0" smtClean="0">
                <a:solidFill>
                  <a:schemeClr val="dk1"/>
                </a:solidFill>
              </a:rPr>
              <a:t/>
            </a:r>
            <a:br>
              <a:rPr lang="en-US" sz="2400" dirty="0" smtClean="0">
                <a:solidFill>
                  <a:schemeClr val="dk1"/>
                </a:solidFill>
              </a:rPr>
            </a:br>
            <a:r>
              <a:rPr lang="en" sz="2400" dirty="0" smtClean="0">
                <a:solidFill>
                  <a:schemeClr val="dk1"/>
                </a:solidFill>
              </a:rPr>
              <a:t>a </a:t>
            </a:r>
            <a:r>
              <a:rPr lang="en" sz="2400" dirty="0">
                <a:solidFill>
                  <a:schemeClr val="dk1"/>
                </a:solidFill>
              </a:rPr>
              <a:t>Tor bridge located in </a:t>
            </a:r>
            <a:r>
              <a:rPr lang="en" sz="2400" dirty="0" smtClean="0">
                <a:solidFill>
                  <a:schemeClr val="dk1"/>
                </a:solidFill>
              </a:rPr>
              <a:t>US</a:t>
            </a:r>
            <a:endParaRPr lang="en-US" sz="2400" dirty="0" smtClean="0">
              <a:solidFill>
                <a:schemeClr val="dk1"/>
              </a:solidFill>
            </a:endParaRPr>
          </a:p>
          <a:p>
            <a:pPr marL="457200" lvl="0" indent="-342900" rtl="0">
              <a:spcBef>
                <a:spcPts val="0"/>
              </a:spcBef>
              <a:buClr>
                <a:srgbClr val="000000"/>
              </a:buClr>
              <a:buSzPct val="100000"/>
              <a:buFont typeface="Arial"/>
              <a:buChar char="•"/>
            </a:pPr>
            <a:endParaRPr lang="en" sz="2400" dirty="0">
              <a:solidFill>
                <a:schemeClr val="dk1"/>
              </a:solidFill>
            </a:endParaRPr>
          </a:p>
          <a:p>
            <a:pPr marL="457200" lvl="0" indent="-342900" rtl="0">
              <a:spcBef>
                <a:spcPts val="0"/>
              </a:spcBef>
              <a:spcAft>
                <a:spcPts val="1600"/>
              </a:spcAft>
              <a:buClr>
                <a:srgbClr val="000000"/>
              </a:buClr>
              <a:buSzPct val="100000"/>
              <a:buFont typeface="Arial"/>
              <a:buChar char="•"/>
            </a:pPr>
            <a:r>
              <a:rPr lang="en" sz="2400" dirty="0"/>
              <a:t>Web server logs dating </a:t>
            </a:r>
            <a:r>
              <a:rPr lang="en-US" sz="2400" dirty="0" smtClean="0"/>
              <a:t/>
            </a:r>
            <a:br>
              <a:rPr lang="en-US" sz="2400" dirty="0" smtClean="0"/>
            </a:br>
            <a:r>
              <a:rPr lang="en" sz="2400" dirty="0" smtClean="0"/>
              <a:t>back </a:t>
            </a:r>
            <a:r>
              <a:rPr lang="en" sz="2400" dirty="0"/>
              <a:t>to Jan </a:t>
            </a:r>
            <a:r>
              <a:rPr lang="en" sz="2400" dirty="0" smtClean="0"/>
              <a:t>201</a:t>
            </a:r>
            <a:r>
              <a:rPr lang="en-US" sz="2400" dirty="0" smtClean="0"/>
              <a:t>0</a:t>
            </a:r>
            <a:endParaRPr lang="en" sz="2400" dirty="0"/>
          </a:p>
        </p:txBody>
      </p:sp>
    </p:spTree>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537"/>
        <p:cNvGrpSpPr/>
        <p:nvPr/>
      </p:nvGrpSpPr>
      <p:grpSpPr>
        <a:xfrm>
          <a:off x="0" y="0"/>
          <a:ext cx="0" cy="0"/>
          <a:chOff x="0" y="0"/>
          <a:chExt cx="0" cy="0"/>
        </a:xfrm>
      </p:grpSpPr>
      <p:sp>
        <p:nvSpPr>
          <p:cNvPr id="538" name="Shape 538"/>
          <p:cNvSpPr/>
          <p:nvPr/>
        </p:nvSpPr>
        <p:spPr>
          <a:xfrm>
            <a:off x="5006862" y="3665100"/>
            <a:ext cx="3750300" cy="1207500"/>
          </a:xfrm>
          <a:prstGeom prst="roundRect">
            <a:avLst>
              <a:gd name="adj" fmla="val 16667"/>
            </a:avLst>
          </a:prstGeom>
          <a:solidFill>
            <a:schemeClr val="lt2"/>
          </a:solidFill>
          <a:ln>
            <a:noFill/>
          </a:ln>
        </p:spPr>
        <p:txBody>
          <a:bodyPr lIns="91425" tIns="91425" rIns="91425" bIns="91425" anchor="ctr" anchorCtr="0">
            <a:noAutofit/>
          </a:bodyPr>
          <a:lstStyle/>
          <a:p>
            <a:pPr lvl="0" rtl="0">
              <a:spcBef>
                <a:spcPts val="0"/>
              </a:spcBef>
              <a:buNone/>
            </a:pPr>
            <a:endParaRPr sz="1800" b="1">
              <a:solidFill>
                <a:schemeClr val="dk1"/>
              </a:solidFill>
            </a:endParaRPr>
          </a:p>
          <a:p>
            <a:pPr lvl="0" rtl="0">
              <a:spcBef>
                <a:spcPts val="0"/>
              </a:spcBef>
              <a:buClr>
                <a:schemeClr val="dk1"/>
              </a:buClr>
              <a:buFont typeface="Arial"/>
              <a:buNone/>
            </a:pPr>
            <a:endParaRPr sz="1800" b="1">
              <a:solidFill>
                <a:schemeClr val="dk1"/>
              </a:solidFill>
            </a:endParaRPr>
          </a:p>
        </p:txBody>
      </p:sp>
      <p:pic>
        <p:nvPicPr>
          <p:cNvPr id="539" name="Shape 539"/>
          <p:cNvPicPr preferRelativeResize="0"/>
          <p:nvPr/>
        </p:nvPicPr>
        <p:blipFill rotWithShape="1">
          <a:blip r:embed="rId3">
            <a:alphaModFix/>
          </a:blip>
          <a:srcRect l="15279" t="4843" r="18084" b="3949"/>
          <a:stretch/>
        </p:blipFill>
        <p:spPr>
          <a:xfrm>
            <a:off x="5223327" y="3948112"/>
            <a:ext cx="452923" cy="762373"/>
          </a:xfrm>
          <a:prstGeom prst="rect">
            <a:avLst/>
          </a:prstGeom>
          <a:noFill/>
          <a:ln>
            <a:noFill/>
          </a:ln>
        </p:spPr>
      </p:pic>
      <p:grpSp>
        <p:nvGrpSpPr>
          <p:cNvPr id="540" name="Shape 540"/>
          <p:cNvGrpSpPr/>
          <p:nvPr/>
        </p:nvGrpSpPr>
        <p:grpSpPr>
          <a:xfrm>
            <a:off x="4928000" y="1012975"/>
            <a:ext cx="3927825" cy="2522100"/>
            <a:chOff x="4928000" y="1012975"/>
            <a:chExt cx="3927825" cy="2522100"/>
          </a:xfrm>
        </p:grpSpPr>
        <p:sp>
          <p:nvSpPr>
            <p:cNvPr id="541" name="Shape 541"/>
            <p:cNvSpPr/>
            <p:nvPr/>
          </p:nvSpPr>
          <p:spPr>
            <a:xfrm>
              <a:off x="4951700" y="1012975"/>
              <a:ext cx="3822600" cy="2522100"/>
            </a:xfrm>
            <a:prstGeom prst="roundRect">
              <a:avLst>
                <a:gd name="adj" fmla="val 16667"/>
              </a:avLst>
            </a:prstGeom>
            <a:solidFill>
              <a:schemeClr val="lt2"/>
            </a:solidFill>
            <a:ln>
              <a:noFill/>
            </a:ln>
          </p:spPr>
          <p:txBody>
            <a:bodyPr lIns="91425" tIns="91425" rIns="91425" bIns="91425" anchor="ctr" anchorCtr="0">
              <a:noAutofit/>
            </a:bodyPr>
            <a:lstStyle/>
            <a:p>
              <a:pPr lvl="0">
                <a:spcBef>
                  <a:spcPts val="0"/>
                </a:spcBef>
                <a:buNone/>
              </a:pPr>
              <a:endParaRPr/>
            </a:p>
          </p:txBody>
        </p:sp>
        <p:pic>
          <p:nvPicPr>
            <p:cNvPr id="542" name="Shape 542"/>
            <p:cNvPicPr preferRelativeResize="0"/>
            <p:nvPr/>
          </p:nvPicPr>
          <p:blipFill rotWithShape="1">
            <a:blip r:embed="rId3">
              <a:alphaModFix/>
            </a:blip>
            <a:srcRect l="15279" t="4843" r="18084" b="3949"/>
            <a:stretch/>
          </p:blipFill>
          <p:spPr>
            <a:xfrm>
              <a:off x="5127800" y="1518774"/>
              <a:ext cx="609274" cy="1406048"/>
            </a:xfrm>
            <a:prstGeom prst="rect">
              <a:avLst/>
            </a:prstGeom>
            <a:noFill/>
            <a:ln>
              <a:noFill/>
            </a:ln>
          </p:spPr>
        </p:pic>
        <p:sp>
          <p:nvSpPr>
            <p:cNvPr id="543" name="Shape 543"/>
            <p:cNvSpPr txBox="1"/>
            <p:nvPr/>
          </p:nvSpPr>
          <p:spPr>
            <a:xfrm>
              <a:off x="6170000" y="1499125"/>
              <a:ext cx="932700" cy="1350900"/>
            </a:xfrm>
            <a:prstGeom prst="rect">
              <a:avLst/>
            </a:prstGeom>
            <a:noFill/>
            <a:ln>
              <a:noFill/>
            </a:ln>
          </p:spPr>
          <p:txBody>
            <a:bodyPr lIns="91425" tIns="91425" rIns="91425" bIns="91425" anchor="t" anchorCtr="0">
              <a:noAutofit/>
            </a:bodyPr>
            <a:lstStyle/>
            <a:p>
              <a:pPr lvl="0" rtl="0">
                <a:spcBef>
                  <a:spcPts val="0"/>
                </a:spcBef>
                <a:buNone/>
              </a:pPr>
              <a:r>
                <a:rPr lang="en" b="1"/>
                <a:t>30000</a:t>
              </a:r>
            </a:p>
            <a:p>
              <a:pPr lvl="0" rtl="0">
                <a:spcBef>
                  <a:spcPts val="0"/>
                </a:spcBef>
                <a:buNone/>
              </a:pPr>
              <a:r>
                <a:rPr lang="en" sz="900" b="1"/>
                <a:t>.</a:t>
              </a:r>
            </a:p>
            <a:p>
              <a:pPr lvl="0" rtl="0">
                <a:spcBef>
                  <a:spcPts val="0"/>
                </a:spcBef>
                <a:buNone/>
              </a:pPr>
              <a:r>
                <a:rPr lang="en" sz="900" b="1"/>
                <a:t>.</a:t>
              </a:r>
            </a:p>
            <a:p>
              <a:pPr lvl="0" rtl="0">
                <a:spcBef>
                  <a:spcPts val="0"/>
                </a:spcBef>
                <a:buNone/>
              </a:pPr>
              <a:r>
                <a:rPr lang="en" b="1"/>
                <a:t>30300</a:t>
              </a:r>
            </a:p>
            <a:p>
              <a:pPr lvl="0" rtl="0">
                <a:spcBef>
                  <a:spcPts val="0"/>
                </a:spcBef>
                <a:buNone/>
              </a:pPr>
              <a:r>
                <a:rPr lang="en" sz="900" b="1"/>
                <a:t>.</a:t>
              </a:r>
            </a:p>
            <a:p>
              <a:pPr lvl="0" rtl="0">
                <a:spcBef>
                  <a:spcPts val="0"/>
                </a:spcBef>
                <a:buNone/>
              </a:pPr>
              <a:r>
                <a:rPr lang="en" sz="900" b="1"/>
                <a:t>.</a:t>
              </a:r>
              <a:br>
                <a:rPr lang="en" sz="900" b="1"/>
              </a:br>
              <a:r>
                <a:rPr lang="en" b="1"/>
                <a:t>30600</a:t>
              </a:r>
            </a:p>
          </p:txBody>
        </p:sp>
        <p:sp>
          <p:nvSpPr>
            <p:cNvPr id="544" name="Shape 544"/>
            <p:cNvSpPr/>
            <p:nvPr/>
          </p:nvSpPr>
          <p:spPr>
            <a:xfrm>
              <a:off x="5968475" y="1596150"/>
              <a:ext cx="276300" cy="1138800"/>
            </a:xfrm>
            <a:prstGeom prst="leftBrace">
              <a:avLst>
                <a:gd name="adj1" fmla="val 8333"/>
                <a:gd name="adj2" fmla="val 50000"/>
              </a:avLst>
            </a:prstGeom>
            <a:noFill/>
            <a:ln w="2857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pic>
          <p:nvPicPr>
            <p:cNvPr id="545" name="Shape 545"/>
            <p:cNvPicPr preferRelativeResize="0"/>
            <p:nvPr/>
          </p:nvPicPr>
          <p:blipFill>
            <a:blip r:embed="rId4">
              <a:alphaModFix/>
            </a:blip>
            <a:stretch>
              <a:fillRect/>
            </a:stretch>
          </p:blipFill>
          <p:spPr>
            <a:xfrm>
              <a:off x="5748898" y="2001100"/>
              <a:ext cx="201525" cy="306998"/>
            </a:xfrm>
            <a:prstGeom prst="rect">
              <a:avLst/>
            </a:prstGeom>
            <a:noFill/>
            <a:ln>
              <a:noFill/>
            </a:ln>
          </p:spPr>
        </p:pic>
        <p:cxnSp>
          <p:nvCxnSpPr>
            <p:cNvPr id="546" name="Shape 546"/>
            <p:cNvCxnSpPr/>
            <p:nvPr/>
          </p:nvCxnSpPr>
          <p:spPr>
            <a:xfrm rot="10800000">
              <a:off x="6800275" y="1617012"/>
              <a:ext cx="1425600" cy="453900"/>
            </a:xfrm>
            <a:prstGeom prst="straightConnector1">
              <a:avLst/>
            </a:prstGeom>
            <a:noFill/>
            <a:ln w="19050" cap="flat" cmpd="sng">
              <a:solidFill>
                <a:schemeClr val="dk2"/>
              </a:solidFill>
              <a:prstDash val="solid"/>
              <a:round/>
              <a:headEnd type="none" w="lg" len="lg"/>
              <a:tailEnd type="triangle" w="lg" len="lg"/>
            </a:ln>
          </p:spPr>
        </p:cxnSp>
        <p:cxnSp>
          <p:nvCxnSpPr>
            <p:cNvPr id="547" name="Shape 547"/>
            <p:cNvCxnSpPr/>
            <p:nvPr/>
          </p:nvCxnSpPr>
          <p:spPr>
            <a:xfrm rot="10800000">
              <a:off x="6822475" y="1781112"/>
              <a:ext cx="1403400" cy="289800"/>
            </a:xfrm>
            <a:prstGeom prst="straightConnector1">
              <a:avLst/>
            </a:prstGeom>
            <a:noFill/>
            <a:ln w="19050" cap="flat" cmpd="sng">
              <a:solidFill>
                <a:schemeClr val="dk2"/>
              </a:solidFill>
              <a:prstDash val="solid"/>
              <a:round/>
              <a:headEnd type="none" w="lg" len="lg"/>
              <a:tailEnd type="triangle" w="lg" len="lg"/>
            </a:ln>
          </p:spPr>
        </p:cxnSp>
        <p:cxnSp>
          <p:nvCxnSpPr>
            <p:cNvPr id="548" name="Shape 548"/>
            <p:cNvCxnSpPr/>
            <p:nvPr/>
          </p:nvCxnSpPr>
          <p:spPr>
            <a:xfrm rot="10800000">
              <a:off x="6844975" y="1945512"/>
              <a:ext cx="1380900" cy="125400"/>
            </a:xfrm>
            <a:prstGeom prst="straightConnector1">
              <a:avLst/>
            </a:prstGeom>
            <a:noFill/>
            <a:ln w="19050" cap="flat" cmpd="sng">
              <a:solidFill>
                <a:schemeClr val="dk2"/>
              </a:solidFill>
              <a:prstDash val="solid"/>
              <a:round/>
              <a:headEnd type="none" w="lg" len="lg"/>
              <a:tailEnd type="triangle" w="lg" len="lg"/>
            </a:ln>
          </p:spPr>
        </p:cxnSp>
        <p:cxnSp>
          <p:nvCxnSpPr>
            <p:cNvPr id="549" name="Shape 549"/>
            <p:cNvCxnSpPr/>
            <p:nvPr/>
          </p:nvCxnSpPr>
          <p:spPr>
            <a:xfrm flipH="1">
              <a:off x="7255075" y="2070912"/>
              <a:ext cx="970800" cy="27600"/>
            </a:xfrm>
            <a:prstGeom prst="straightConnector1">
              <a:avLst/>
            </a:prstGeom>
            <a:noFill/>
            <a:ln w="19050" cap="flat" cmpd="sng">
              <a:solidFill>
                <a:schemeClr val="dk2"/>
              </a:solidFill>
              <a:prstDash val="solid"/>
              <a:round/>
              <a:headEnd type="none" w="lg" len="lg"/>
              <a:tailEnd type="triangle" w="lg" len="lg"/>
            </a:ln>
          </p:spPr>
        </p:cxnSp>
        <p:cxnSp>
          <p:nvCxnSpPr>
            <p:cNvPr id="550" name="Shape 550"/>
            <p:cNvCxnSpPr/>
            <p:nvPr/>
          </p:nvCxnSpPr>
          <p:spPr>
            <a:xfrm flipH="1">
              <a:off x="6844975" y="2070912"/>
              <a:ext cx="1380900" cy="210300"/>
            </a:xfrm>
            <a:prstGeom prst="straightConnector1">
              <a:avLst/>
            </a:prstGeom>
            <a:noFill/>
            <a:ln w="19050" cap="flat" cmpd="sng">
              <a:solidFill>
                <a:schemeClr val="dk2"/>
              </a:solidFill>
              <a:prstDash val="solid"/>
              <a:round/>
              <a:headEnd type="none" w="lg" len="lg"/>
              <a:tailEnd type="triangle" w="lg" len="lg"/>
            </a:ln>
          </p:spPr>
        </p:cxnSp>
        <p:cxnSp>
          <p:nvCxnSpPr>
            <p:cNvPr id="551" name="Shape 551"/>
            <p:cNvCxnSpPr/>
            <p:nvPr/>
          </p:nvCxnSpPr>
          <p:spPr>
            <a:xfrm flipH="1">
              <a:off x="6844975" y="2070912"/>
              <a:ext cx="1380900" cy="352200"/>
            </a:xfrm>
            <a:prstGeom prst="straightConnector1">
              <a:avLst/>
            </a:prstGeom>
            <a:noFill/>
            <a:ln w="19050" cap="flat" cmpd="sng">
              <a:solidFill>
                <a:schemeClr val="dk2"/>
              </a:solidFill>
              <a:prstDash val="solid"/>
              <a:round/>
              <a:headEnd type="none" w="lg" len="lg"/>
              <a:tailEnd type="triangle" w="lg" len="lg"/>
            </a:ln>
          </p:spPr>
        </p:cxnSp>
        <p:sp>
          <p:nvSpPr>
            <p:cNvPr id="552" name="Shape 552"/>
            <p:cNvSpPr txBox="1"/>
            <p:nvPr/>
          </p:nvSpPr>
          <p:spPr>
            <a:xfrm>
              <a:off x="4928000" y="2924825"/>
              <a:ext cx="1089600" cy="210300"/>
            </a:xfrm>
            <a:prstGeom prst="rect">
              <a:avLst/>
            </a:prstGeom>
            <a:noFill/>
            <a:ln>
              <a:noFill/>
            </a:ln>
          </p:spPr>
          <p:txBody>
            <a:bodyPr lIns="91425" tIns="91425" rIns="91425" bIns="91425" anchor="t" anchorCtr="0">
              <a:noAutofit/>
            </a:bodyPr>
            <a:lstStyle/>
            <a:p>
              <a:pPr lvl="0" rtl="0">
                <a:spcBef>
                  <a:spcPts val="0"/>
                </a:spcBef>
                <a:buNone/>
              </a:pPr>
              <a:r>
                <a:rPr lang="en" b="1"/>
                <a:t>Vanilla Tor </a:t>
              </a:r>
            </a:p>
          </p:txBody>
        </p:sp>
        <p:sp>
          <p:nvSpPr>
            <p:cNvPr id="553" name="Shape 553"/>
            <p:cNvSpPr txBox="1"/>
            <p:nvPr/>
          </p:nvSpPr>
          <p:spPr>
            <a:xfrm>
              <a:off x="7923125" y="2244600"/>
              <a:ext cx="932700" cy="523200"/>
            </a:xfrm>
            <a:prstGeom prst="rect">
              <a:avLst/>
            </a:prstGeom>
            <a:noFill/>
            <a:ln>
              <a:noFill/>
            </a:ln>
          </p:spPr>
          <p:txBody>
            <a:bodyPr lIns="91425" tIns="91425" rIns="91425" bIns="91425" anchor="t" anchorCtr="0">
              <a:noAutofit/>
            </a:bodyPr>
            <a:lstStyle/>
            <a:p>
              <a:pPr lvl="0" algn="ctr" rtl="0">
                <a:spcBef>
                  <a:spcPts val="0"/>
                </a:spcBef>
                <a:buNone/>
              </a:pPr>
              <a:r>
                <a:rPr lang="en" b="1"/>
                <a:t>Client in </a:t>
              </a:r>
              <a:br>
                <a:rPr lang="en" b="1"/>
              </a:br>
              <a:r>
                <a:rPr lang="en" b="1"/>
                <a:t>China</a:t>
              </a:r>
            </a:p>
          </p:txBody>
        </p:sp>
        <p:sp>
          <p:nvSpPr>
            <p:cNvPr id="554" name="Shape 554"/>
            <p:cNvSpPr txBox="1"/>
            <p:nvPr/>
          </p:nvSpPr>
          <p:spPr>
            <a:xfrm>
              <a:off x="5805479" y="1068163"/>
              <a:ext cx="2844599" cy="343800"/>
            </a:xfrm>
            <a:prstGeom prst="rect">
              <a:avLst/>
            </a:prstGeom>
            <a:noFill/>
            <a:ln>
              <a:noFill/>
            </a:ln>
          </p:spPr>
          <p:txBody>
            <a:bodyPr lIns="91425" tIns="91425" rIns="91425" bIns="91425" anchor="t" anchorCtr="0">
              <a:noAutofit/>
            </a:bodyPr>
            <a:lstStyle/>
            <a:p>
              <a:pPr lvl="0" rtl="0">
                <a:spcBef>
                  <a:spcPts val="0"/>
                </a:spcBef>
                <a:buNone/>
              </a:pPr>
              <a:r>
                <a:rPr lang="en" sz="1800" b="1"/>
                <a:t>Sybil Infrastructure</a:t>
              </a:r>
            </a:p>
          </p:txBody>
        </p:sp>
        <p:sp>
          <p:nvSpPr>
            <p:cNvPr id="555" name="Shape 555"/>
            <p:cNvSpPr/>
            <p:nvPr/>
          </p:nvSpPr>
          <p:spPr>
            <a:xfrm>
              <a:off x="6093800" y="2961750"/>
              <a:ext cx="2322900" cy="413400"/>
            </a:xfrm>
            <a:prstGeom prst="wedgeRoundRectCallout">
              <a:avLst>
                <a:gd name="adj1" fmla="val -42114"/>
                <a:gd name="adj2" fmla="val -74716"/>
                <a:gd name="adj3" fmla="val 0"/>
              </a:avLst>
            </a:prstGeom>
            <a:solidFill>
              <a:srgbClr val="EA9999"/>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b="1"/>
                <a:t>Forwarding </a:t>
              </a:r>
              <a:r>
                <a:rPr lang="en" b="1">
                  <a:solidFill>
                    <a:srgbClr val="FF0000"/>
                  </a:solidFill>
                </a:rPr>
                <a:t>600</a:t>
              </a:r>
              <a:r>
                <a:rPr lang="en" b="1"/>
                <a:t> ports to Tor port</a:t>
              </a:r>
            </a:p>
          </p:txBody>
        </p:sp>
      </p:grpSp>
      <p:sp>
        <p:nvSpPr>
          <p:cNvPr id="556" name="Shape 556"/>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US" dirty="0" smtClean="0"/>
              <a:t>Data</a:t>
            </a:r>
            <a:endParaRPr lang="en" dirty="0"/>
          </a:p>
        </p:txBody>
      </p:sp>
      <p:sp>
        <p:nvSpPr>
          <p:cNvPr id="557" name="Shape 557"/>
          <p:cNvSpPr txBox="1"/>
          <p:nvPr/>
        </p:nvSpPr>
        <p:spPr>
          <a:xfrm>
            <a:off x="4845675" y="6101375"/>
            <a:ext cx="7753200" cy="904500"/>
          </a:xfrm>
          <a:prstGeom prst="rect">
            <a:avLst/>
          </a:prstGeom>
          <a:noFill/>
          <a:ln>
            <a:noFill/>
          </a:ln>
        </p:spPr>
        <p:txBody>
          <a:bodyPr lIns="91425" tIns="91425" rIns="91425" bIns="91425" anchor="t" anchorCtr="0">
            <a:noAutofit/>
          </a:bodyPr>
          <a:lstStyle/>
          <a:p>
            <a:pPr lvl="0">
              <a:spcBef>
                <a:spcPts val="0"/>
              </a:spcBef>
              <a:buNone/>
            </a:pPr>
            <a:endParaRPr/>
          </a:p>
        </p:txBody>
      </p:sp>
      <p:sp>
        <p:nvSpPr>
          <p:cNvPr id="558" name="Shape 558"/>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51</a:t>
            </a:fld>
            <a:endParaRPr lang="en"/>
          </a:p>
        </p:txBody>
      </p:sp>
      <p:pic>
        <p:nvPicPr>
          <p:cNvPr id="559" name="Shape 559" descr="computer-7.png"/>
          <p:cNvPicPr preferRelativeResize="0"/>
          <p:nvPr/>
        </p:nvPicPr>
        <p:blipFill rotWithShape="1">
          <a:blip r:embed="rId5">
            <a:alphaModFix/>
          </a:blip>
          <a:srcRect l="31847" t="9226" b="12715"/>
          <a:stretch/>
        </p:blipFill>
        <p:spPr>
          <a:xfrm>
            <a:off x="8267337" y="1856400"/>
            <a:ext cx="354274" cy="393600"/>
          </a:xfrm>
          <a:prstGeom prst="rect">
            <a:avLst/>
          </a:prstGeom>
          <a:noFill/>
          <a:ln>
            <a:noFill/>
          </a:ln>
        </p:spPr>
      </p:pic>
      <p:sp>
        <p:nvSpPr>
          <p:cNvPr id="560" name="Shape 560"/>
          <p:cNvSpPr/>
          <p:nvPr/>
        </p:nvSpPr>
        <p:spPr>
          <a:xfrm>
            <a:off x="482562" y="1299750"/>
            <a:ext cx="3727200" cy="3326400"/>
          </a:xfrm>
          <a:prstGeom prst="roundRect">
            <a:avLst>
              <a:gd name="adj" fmla="val 16667"/>
            </a:avLst>
          </a:prstGeom>
          <a:solidFill>
            <a:schemeClr val="lt2"/>
          </a:solidFill>
          <a:ln>
            <a:noFill/>
          </a:ln>
        </p:spPr>
        <p:txBody>
          <a:bodyPr lIns="91425" tIns="91425" rIns="91425" bIns="91425" anchor="ctr" anchorCtr="0">
            <a:noAutofit/>
          </a:bodyPr>
          <a:lstStyle/>
          <a:p>
            <a:pPr lvl="0">
              <a:spcBef>
                <a:spcPts val="0"/>
              </a:spcBef>
              <a:buNone/>
            </a:pPr>
            <a:endParaRPr/>
          </a:p>
        </p:txBody>
      </p:sp>
      <p:grpSp>
        <p:nvGrpSpPr>
          <p:cNvPr id="561" name="Shape 561"/>
          <p:cNvGrpSpPr/>
          <p:nvPr/>
        </p:nvGrpSpPr>
        <p:grpSpPr>
          <a:xfrm>
            <a:off x="669950" y="1521788"/>
            <a:ext cx="3368975" cy="2845261"/>
            <a:chOff x="669950" y="1521788"/>
            <a:chExt cx="3368975" cy="2845261"/>
          </a:xfrm>
        </p:grpSpPr>
        <p:sp>
          <p:nvSpPr>
            <p:cNvPr id="562" name="Shape 562"/>
            <p:cNvSpPr/>
            <p:nvPr/>
          </p:nvSpPr>
          <p:spPr>
            <a:xfrm>
              <a:off x="2358775" y="2041725"/>
              <a:ext cx="1541700" cy="2018700"/>
            </a:xfrm>
            <a:prstGeom prst="roundRect">
              <a:avLst>
                <a:gd name="adj" fmla="val 16667"/>
              </a:avLst>
            </a:prstGeom>
            <a:solidFill>
              <a:srgbClr val="FF6556"/>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a:p>
          </p:txBody>
        </p:sp>
        <p:pic>
          <p:nvPicPr>
            <p:cNvPr id="563" name="Shape 563" descr="computer-7.png"/>
            <p:cNvPicPr preferRelativeResize="0"/>
            <p:nvPr/>
          </p:nvPicPr>
          <p:blipFill rotWithShape="1">
            <a:blip r:embed="rId5">
              <a:alphaModFix/>
            </a:blip>
            <a:srcRect l="31847" t="9226" b="12715"/>
            <a:stretch/>
          </p:blipFill>
          <p:spPr>
            <a:xfrm>
              <a:off x="2783075" y="2136437"/>
              <a:ext cx="265699" cy="295200"/>
            </a:xfrm>
            <a:prstGeom prst="rect">
              <a:avLst/>
            </a:prstGeom>
            <a:noFill/>
            <a:ln>
              <a:noFill/>
            </a:ln>
          </p:spPr>
        </p:pic>
        <p:pic>
          <p:nvPicPr>
            <p:cNvPr id="564" name="Shape 564" descr="computer-7.png"/>
            <p:cNvPicPr preferRelativeResize="0"/>
            <p:nvPr/>
          </p:nvPicPr>
          <p:blipFill rotWithShape="1">
            <a:blip r:embed="rId5">
              <a:alphaModFix/>
            </a:blip>
            <a:srcRect l="31847" t="9226" b="12715"/>
            <a:stretch/>
          </p:blipFill>
          <p:spPr>
            <a:xfrm>
              <a:off x="2783075" y="2407350"/>
              <a:ext cx="265699" cy="295200"/>
            </a:xfrm>
            <a:prstGeom prst="rect">
              <a:avLst/>
            </a:prstGeom>
            <a:noFill/>
            <a:ln>
              <a:noFill/>
            </a:ln>
          </p:spPr>
        </p:pic>
        <p:pic>
          <p:nvPicPr>
            <p:cNvPr id="565" name="Shape 565" descr="computer-7.png"/>
            <p:cNvPicPr preferRelativeResize="0"/>
            <p:nvPr/>
          </p:nvPicPr>
          <p:blipFill rotWithShape="1">
            <a:blip r:embed="rId5">
              <a:alphaModFix/>
            </a:blip>
            <a:srcRect l="31847" t="9226" b="12715"/>
            <a:stretch/>
          </p:blipFill>
          <p:spPr>
            <a:xfrm>
              <a:off x="2783075" y="2635950"/>
              <a:ext cx="265699" cy="295200"/>
            </a:xfrm>
            <a:prstGeom prst="rect">
              <a:avLst/>
            </a:prstGeom>
            <a:noFill/>
            <a:ln>
              <a:noFill/>
            </a:ln>
          </p:spPr>
        </p:pic>
        <p:pic>
          <p:nvPicPr>
            <p:cNvPr id="566" name="Shape 566" descr="computer-7.png"/>
            <p:cNvPicPr preferRelativeResize="0"/>
            <p:nvPr/>
          </p:nvPicPr>
          <p:blipFill rotWithShape="1">
            <a:blip r:embed="rId5">
              <a:alphaModFix/>
            </a:blip>
            <a:srcRect l="31847" t="9226" b="12715"/>
            <a:stretch/>
          </p:blipFill>
          <p:spPr>
            <a:xfrm>
              <a:off x="2783075" y="3133725"/>
              <a:ext cx="265699" cy="295200"/>
            </a:xfrm>
            <a:prstGeom prst="rect">
              <a:avLst/>
            </a:prstGeom>
            <a:noFill/>
            <a:ln>
              <a:noFill/>
            </a:ln>
          </p:spPr>
        </p:pic>
        <p:pic>
          <p:nvPicPr>
            <p:cNvPr id="567" name="Shape 567" descr="computer-7.png"/>
            <p:cNvPicPr preferRelativeResize="0"/>
            <p:nvPr/>
          </p:nvPicPr>
          <p:blipFill rotWithShape="1">
            <a:blip r:embed="rId5">
              <a:alphaModFix/>
            </a:blip>
            <a:srcRect l="31847" t="9226" b="12715"/>
            <a:stretch/>
          </p:blipFill>
          <p:spPr>
            <a:xfrm>
              <a:off x="2783075" y="3631500"/>
              <a:ext cx="265699" cy="295200"/>
            </a:xfrm>
            <a:prstGeom prst="rect">
              <a:avLst/>
            </a:prstGeom>
            <a:noFill/>
            <a:ln>
              <a:noFill/>
            </a:ln>
          </p:spPr>
        </p:pic>
        <p:pic>
          <p:nvPicPr>
            <p:cNvPr id="568" name="Shape 568" descr="computer-7.png"/>
            <p:cNvPicPr preferRelativeResize="0"/>
            <p:nvPr/>
          </p:nvPicPr>
          <p:blipFill rotWithShape="1">
            <a:blip r:embed="rId5">
              <a:alphaModFix/>
            </a:blip>
            <a:srcRect l="31847" t="9226" b="12715"/>
            <a:stretch/>
          </p:blipFill>
          <p:spPr>
            <a:xfrm>
              <a:off x="2783075" y="3388350"/>
              <a:ext cx="265699" cy="295200"/>
            </a:xfrm>
            <a:prstGeom prst="rect">
              <a:avLst/>
            </a:prstGeom>
            <a:noFill/>
            <a:ln>
              <a:noFill/>
            </a:ln>
          </p:spPr>
        </p:pic>
        <p:sp>
          <p:nvSpPr>
            <p:cNvPr id="569" name="Shape 569"/>
            <p:cNvSpPr/>
            <p:nvPr/>
          </p:nvSpPr>
          <p:spPr>
            <a:xfrm>
              <a:off x="736500" y="2209450"/>
              <a:ext cx="1337400" cy="1717500"/>
            </a:xfrm>
            <a:prstGeom prst="flowChartAlternateProcess">
              <a:avLst/>
            </a:prstGeom>
            <a:solidFill>
              <a:srgbClr val="FFD966"/>
            </a:solidFill>
            <a:ln>
              <a:noFill/>
            </a:ln>
          </p:spPr>
          <p:txBody>
            <a:bodyPr lIns="91425" tIns="91425" rIns="91425" bIns="91425" anchor="ctr" anchorCtr="0">
              <a:noAutofit/>
            </a:bodyPr>
            <a:lstStyle/>
            <a:p>
              <a:pPr lvl="0" rtl="0">
                <a:spcBef>
                  <a:spcPts val="0"/>
                </a:spcBef>
                <a:buNone/>
              </a:pPr>
              <a:endParaRPr/>
            </a:p>
          </p:txBody>
        </p:sp>
        <p:sp>
          <p:nvSpPr>
            <p:cNvPr id="570" name="Shape 570"/>
            <p:cNvSpPr txBox="1"/>
            <p:nvPr/>
          </p:nvSpPr>
          <p:spPr>
            <a:xfrm>
              <a:off x="693375" y="2231700"/>
              <a:ext cx="1135200" cy="289800"/>
            </a:xfrm>
            <a:prstGeom prst="rect">
              <a:avLst/>
            </a:prstGeom>
            <a:noFill/>
            <a:ln>
              <a:noFill/>
            </a:ln>
          </p:spPr>
          <p:txBody>
            <a:bodyPr lIns="91425" tIns="91425" rIns="91425" bIns="91425" anchor="t" anchorCtr="0">
              <a:noAutofit/>
            </a:bodyPr>
            <a:lstStyle/>
            <a:p>
              <a:pPr lvl="0" rtl="0">
                <a:spcBef>
                  <a:spcPts val="0"/>
                </a:spcBef>
                <a:buNone/>
              </a:pPr>
              <a:r>
                <a:rPr lang="en" sz="1200" b="1"/>
                <a:t>  EC2-Vanilla</a:t>
              </a:r>
            </a:p>
          </p:txBody>
        </p:sp>
        <p:sp>
          <p:nvSpPr>
            <p:cNvPr id="571" name="Shape 571"/>
            <p:cNvSpPr txBox="1"/>
            <p:nvPr/>
          </p:nvSpPr>
          <p:spPr>
            <a:xfrm>
              <a:off x="3072925" y="3243550"/>
              <a:ext cx="915000" cy="187500"/>
            </a:xfrm>
            <a:prstGeom prst="rect">
              <a:avLst/>
            </a:prstGeom>
            <a:noFill/>
            <a:ln>
              <a:noFill/>
            </a:ln>
          </p:spPr>
          <p:txBody>
            <a:bodyPr lIns="91425" tIns="91425" rIns="91425" bIns="91425" anchor="t" anchorCtr="0">
              <a:noAutofit/>
            </a:bodyPr>
            <a:lstStyle/>
            <a:p>
              <a:pPr lvl="0" rtl="0">
                <a:spcBef>
                  <a:spcPts val="0"/>
                </a:spcBef>
                <a:buNone/>
              </a:pPr>
              <a:r>
                <a:rPr lang="en" sz="1200" b="1"/>
                <a:t>Unicom</a:t>
              </a:r>
              <a:br>
                <a:rPr lang="en" sz="1200" b="1"/>
              </a:br>
              <a:r>
                <a:rPr lang="en" sz="1200" b="1"/>
                <a:t> ISP</a:t>
              </a:r>
            </a:p>
          </p:txBody>
        </p:sp>
        <p:sp>
          <p:nvSpPr>
            <p:cNvPr id="572" name="Shape 572"/>
            <p:cNvSpPr txBox="1"/>
            <p:nvPr/>
          </p:nvSpPr>
          <p:spPr>
            <a:xfrm>
              <a:off x="2411725" y="4023250"/>
              <a:ext cx="1627200" cy="343800"/>
            </a:xfrm>
            <a:prstGeom prst="rect">
              <a:avLst/>
            </a:prstGeom>
            <a:noFill/>
            <a:ln>
              <a:noFill/>
            </a:ln>
          </p:spPr>
          <p:txBody>
            <a:bodyPr lIns="91425" tIns="91425" rIns="91425" bIns="91425" anchor="t" anchorCtr="0">
              <a:noAutofit/>
            </a:bodyPr>
            <a:lstStyle/>
            <a:p>
              <a:pPr lvl="0" rtl="0">
                <a:spcBef>
                  <a:spcPts val="0"/>
                </a:spcBef>
                <a:buNone/>
              </a:pPr>
              <a:r>
                <a:rPr lang="en" b="1"/>
                <a:t>Clients in China</a:t>
              </a:r>
            </a:p>
          </p:txBody>
        </p:sp>
        <p:cxnSp>
          <p:nvCxnSpPr>
            <p:cNvPr id="573" name="Shape 573"/>
            <p:cNvCxnSpPr>
              <a:stCxn id="563" idx="1"/>
              <a:endCxn id="570" idx="3"/>
            </p:cNvCxnSpPr>
            <p:nvPr/>
          </p:nvCxnSpPr>
          <p:spPr>
            <a:xfrm flipH="1">
              <a:off x="1828475" y="2284037"/>
              <a:ext cx="954600" cy="92700"/>
            </a:xfrm>
            <a:prstGeom prst="straightConnector1">
              <a:avLst/>
            </a:prstGeom>
            <a:noFill/>
            <a:ln w="28575" cap="flat" cmpd="sng">
              <a:solidFill>
                <a:srgbClr val="000000"/>
              </a:solidFill>
              <a:prstDash val="solid"/>
              <a:round/>
              <a:headEnd type="none" w="lg" len="lg"/>
              <a:tailEnd type="triangle" w="lg" len="lg"/>
            </a:ln>
          </p:spPr>
        </p:cxnSp>
        <p:sp>
          <p:nvSpPr>
            <p:cNvPr id="574" name="Shape 574"/>
            <p:cNvSpPr txBox="1"/>
            <p:nvPr/>
          </p:nvSpPr>
          <p:spPr>
            <a:xfrm>
              <a:off x="849329" y="1521788"/>
              <a:ext cx="2844600" cy="343800"/>
            </a:xfrm>
            <a:prstGeom prst="rect">
              <a:avLst/>
            </a:prstGeom>
            <a:noFill/>
            <a:ln>
              <a:noFill/>
            </a:ln>
          </p:spPr>
          <p:txBody>
            <a:bodyPr lIns="91425" tIns="91425" rIns="91425" bIns="91425" anchor="t" anchorCtr="0">
              <a:noAutofit/>
            </a:bodyPr>
            <a:lstStyle/>
            <a:p>
              <a:pPr lvl="0" rtl="0">
                <a:spcBef>
                  <a:spcPts val="0"/>
                </a:spcBef>
                <a:buNone/>
              </a:pPr>
              <a:r>
                <a:rPr lang="en" sz="1800" b="1"/>
                <a:t>Shadow Infrastructure</a:t>
              </a:r>
            </a:p>
          </p:txBody>
        </p:sp>
        <p:cxnSp>
          <p:nvCxnSpPr>
            <p:cNvPr id="575" name="Shape 575"/>
            <p:cNvCxnSpPr>
              <a:stCxn id="564" idx="1"/>
              <a:endCxn id="576" idx="3"/>
            </p:cNvCxnSpPr>
            <p:nvPr/>
          </p:nvCxnSpPr>
          <p:spPr>
            <a:xfrm flipH="1">
              <a:off x="1805075" y="2554950"/>
              <a:ext cx="978000" cy="20400"/>
            </a:xfrm>
            <a:prstGeom prst="straightConnector1">
              <a:avLst/>
            </a:prstGeom>
            <a:noFill/>
            <a:ln w="28575" cap="flat" cmpd="sng">
              <a:solidFill>
                <a:srgbClr val="000000"/>
              </a:solidFill>
              <a:prstDash val="solid"/>
              <a:round/>
              <a:headEnd type="none" w="lg" len="lg"/>
              <a:tailEnd type="triangle" w="lg" len="lg"/>
            </a:ln>
          </p:spPr>
        </p:cxnSp>
        <p:sp>
          <p:nvSpPr>
            <p:cNvPr id="576" name="Shape 576"/>
            <p:cNvSpPr txBox="1"/>
            <p:nvPr/>
          </p:nvSpPr>
          <p:spPr>
            <a:xfrm>
              <a:off x="715550" y="2430400"/>
              <a:ext cx="1089600" cy="289800"/>
            </a:xfrm>
            <a:prstGeom prst="rect">
              <a:avLst/>
            </a:prstGeom>
            <a:noFill/>
            <a:ln>
              <a:noFill/>
            </a:ln>
          </p:spPr>
          <p:txBody>
            <a:bodyPr lIns="91425" tIns="91425" rIns="91425" bIns="91425" anchor="t" anchorCtr="0">
              <a:noAutofit/>
            </a:bodyPr>
            <a:lstStyle/>
            <a:p>
              <a:pPr lvl="0" rtl="0">
                <a:spcBef>
                  <a:spcPts val="0"/>
                </a:spcBef>
                <a:buNone/>
              </a:pPr>
              <a:r>
                <a:rPr lang="en" sz="1200" b="1"/>
                <a:t>  EC2-Obfs2</a:t>
              </a:r>
            </a:p>
          </p:txBody>
        </p:sp>
        <p:sp>
          <p:nvSpPr>
            <p:cNvPr id="577" name="Shape 577"/>
            <p:cNvSpPr txBox="1"/>
            <p:nvPr/>
          </p:nvSpPr>
          <p:spPr>
            <a:xfrm>
              <a:off x="715550" y="2659000"/>
              <a:ext cx="1089600" cy="289800"/>
            </a:xfrm>
            <a:prstGeom prst="rect">
              <a:avLst/>
            </a:prstGeom>
            <a:noFill/>
            <a:ln>
              <a:noFill/>
            </a:ln>
          </p:spPr>
          <p:txBody>
            <a:bodyPr lIns="91425" tIns="91425" rIns="91425" bIns="91425" anchor="t" anchorCtr="0">
              <a:noAutofit/>
            </a:bodyPr>
            <a:lstStyle/>
            <a:p>
              <a:pPr lvl="0" rtl="0">
                <a:spcBef>
                  <a:spcPts val="0"/>
                </a:spcBef>
                <a:buNone/>
              </a:pPr>
              <a:r>
                <a:rPr lang="en" sz="1200" b="1"/>
                <a:t>  EC2-Obfs3</a:t>
              </a:r>
            </a:p>
          </p:txBody>
        </p:sp>
        <p:sp>
          <p:nvSpPr>
            <p:cNvPr id="578" name="Shape 578"/>
            <p:cNvSpPr txBox="1"/>
            <p:nvPr/>
          </p:nvSpPr>
          <p:spPr>
            <a:xfrm>
              <a:off x="669950" y="3040000"/>
              <a:ext cx="1135200" cy="306900"/>
            </a:xfrm>
            <a:prstGeom prst="rect">
              <a:avLst/>
            </a:prstGeom>
            <a:noFill/>
            <a:ln>
              <a:noFill/>
            </a:ln>
          </p:spPr>
          <p:txBody>
            <a:bodyPr lIns="91425" tIns="91425" rIns="91425" bIns="91425" anchor="t" anchorCtr="0">
              <a:noAutofit/>
            </a:bodyPr>
            <a:lstStyle/>
            <a:p>
              <a:pPr lvl="0" rtl="0">
                <a:spcBef>
                  <a:spcPts val="0"/>
                </a:spcBef>
                <a:buNone/>
              </a:pPr>
              <a:r>
                <a:rPr lang="en" sz="1200" b="1"/>
                <a:t>  EC2-Vanilla</a:t>
              </a:r>
            </a:p>
          </p:txBody>
        </p:sp>
        <p:sp>
          <p:nvSpPr>
            <p:cNvPr id="579" name="Shape 579"/>
            <p:cNvSpPr txBox="1"/>
            <p:nvPr/>
          </p:nvSpPr>
          <p:spPr>
            <a:xfrm>
              <a:off x="669950" y="3268600"/>
              <a:ext cx="1135200" cy="289800"/>
            </a:xfrm>
            <a:prstGeom prst="rect">
              <a:avLst/>
            </a:prstGeom>
            <a:noFill/>
            <a:ln>
              <a:noFill/>
            </a:ln>
          </p:spPr>
          <p:txBody>
            <a:bodyPr lIns="91425" tIns="91425" rIns="91425" bIns="91425" anchor="t" anchorCtr="0">
              <a:noAutofit/>
            </a:bodyPr>
            <a:lstStyle/>
            <a:p>
              <a:pPr lvl="0" rtl="0">
                <a:spcBef>
                  <a:spcPts val="0"/>
                </a:spcBef>
                <a:buNone/>
              </a:pPr>
              <a:r>
                <a:rPr lang="en" sz="1200" b="1"/>
                <a:t>  EC2-Obfs2</a:t>
              </a:r>
            </a:p>
          </p:txBody>
        </p:sp>
        <p:sp>
          <p:nvSpPr>
            <p:cNvPr id="580" name="Shape 580"/>
            <p:cNvSpPr txBox="1"/>
            <p:nvPr/>
          </p:nvSpPr>
          <p:spPr>
            <a:xfrm>
              <a:off x="669950" y="3495075"/>
              <a:ext cx="1089600" cy="306900"/>
            </a:xfrm>
            <a:prstGeom prst="rect">
              <a:avLst/>
            </a:prstGeom>
            <a:noFill/>
            <a:ln>
              <a:noFill/>
            </a:ln>
          </p:spPr>
          <p:txBody>
            <a:bodyPr lIns="91425" tIns="91425" rIns="91425" bIns="91425" anchor="t" anchorCtr="0">
              <a:noAutofit/>
            </a:bodyPr>
            <a:lstStyle/>
            <a:p>
              <a:pPr lvl="0" rtl="0">
                <a:spcBef>
                  <a:spcPts val="0"/>
                </a:spcBef>
                <a:buNone/>
              </a:pPr>
              <a:r>
                <a:rPr lang="en" sz="1200" b="1"/>
                <a:t>  EC2-Obfs3</a:t>
              </a:r>
            </a:p>
          </p:txBody>
        </p:sp>
        <p:cxnSp>
          <p:nvCxnSpPr>
            <p:cNvPr id="581" name="Shape 581"/>
            <p:cNvCxnSpPr>
              <a:stCxn id="565" idx="1"/>
              <a:endCxn id="577" idx="3"/>
            </p:cNvCxnSpPr>
            <p:nvPr/>
          </p:nvCxnSpPr>
          <p:spPr>
            <a:xfrm flipH="1">
              <a:off x="1805075" y="2783550"/>
              <a:ext cx="978000" cy="20400"/>
            </a:xfrm>
            <a:prstGeom prst="straightConnector1">
              <a:avLst/>
            </a:prstGeom>
            <a:noFill/>
            <a:ln w="28575" cap="flat" cmpd="sng">
              <a:solidFill>
                <a:srgbClr val="000000"/>
              </a:solidFill>
              <a:prstDash val="solid"/>
              <a:round/>
              <a:headEnd type="none" w="lg" len="lg"/>
              <a:tailEnd type="triangle" w="lg" len="lg"/>
            </a:ln>
          </p:spPr>
        </p:cxnSp>
        <p:cxnSp>
          <p:nvCxnSpPr>
            <p:cNvPr id="582" name="Shape 582"/>
            <p:cNvCxnSpPr>
              <a:stCxn id="566" idx="1"/>
              <a:endCxn id="578" idx="3"/>
            </p:cNvCxnSpPr>
            <p:nvPr/>
          </p:nvCxnSpPr>
          <p:spPr>
            <a:xfrm rot="10800000">
              <a:off x="1805075" y="3193425"/>
              <a:ext cx="978000" cy="87900"/>
            </a:xfrm>
            <a:prstGeom prst="straightConnector1">
              <a:avLst/>
            </a:prstGeom>
            <a:noFill/>
            <a:ln w="28575" cap="flat" cmpd="sng">
              <a:solidFill>
                <a:srgbClr val="000000"/>
              </a:solidFill>
              <a:prstDash val="solid"/>
              <a:round/>
              <a:headEnd type="none" w="lg" len="lg"/>
              <a:tailEnd type="triangle" w="lg" len="lg"/>
            </a:ln>
          </p:spPr>
        </p:cxnSp>
        <p:cxnSp>
          <p:nvCxnSpPr>
            <p:cNvPr id="583" name="Shape 583"/>
            <p:cNvCxnSpPr>
              <a:stCxn id="568" idx="1"/>
              <a:endCxn id="579" idx="3"/>
            </p:cNvCxnSpPr>
            <p:nvPr/>
          </p:nvCxnSpPr>
          <p:spPr>
            <a:xfrm rot="10800000">
              <a:off x="1805075" y="3413550"/>
              <a:ext cx="978000" cy="122400"/>
            </a:xfrm>
            <a:prstGeom prst="straightConnector1">
              <a:avLst/>
            </a:prstGeom>
            <a:noFill/>
            <a:ln w="28575" cap="flat" cmpd="sng">
              <a:solidFill>
                <a:srgbClr val="000000"/>
              </a:solidFill>
              <a:prstDash val="solid"/>
              <a:round/>
              <a:headEnd type="none" w="lg" len="lg"/>
              <a:tailEnd type="triangle" w="lg" len="lg"/>
            </a:ln>
          </p:spPr>
        </p:cxnSp>
        <p:cxnSp>
          <p:nvCxnSpPr>
            <p:cNvPr id="584" name="Shape 584"/>
            <p:cNvCxnSpPr>
              <a:stCxn id="567" idx="1"/>
              <a:endCxn id="580" idx="3"/>
            </p:cNvCxnSpPr>
            <p:nvPr/>
          </p:nvCxnSpPr>
          <p:spPr>
            <a:xfrm rot="10800000">
              <a:off x="1759475" y="3648600"/>
              <a:ext cx="1023600" cy="130500"/>
            </a:xfrm>
            <a:prstGeom prst="straightConnector1">
              <a:avLst/>
            </a:prstGeom>
            <a:noFill/>
            <a:ln w="28575" cap="flat" cmpd="sng">
              <a:solidFill>
                <a:srgbClr val="000000"/>
              </a:solidFill>
              <a:prstDash val="solid"/>
              <a:round/>
              <a:headEnd type="none" w="lg" len="lg"/>
              <a:tailEnd type="triangle" w="lg" len="lg"/>
            </a:ln>
          </p:spPr>
        </p:cxnSp>
        <p:sp>
          <p:nvSpPr>
            <p:cNvPr id="585" name="Shape 585"/>
            <p:cNvSpPr txBox="1"/>
            <p:nvPr/>
          </p:nvSpPr>
          <p:spPr>
            <a:xfrm>
              <a:off x="695474" y="3869296"/>
              <a:ext cx="1435800" cy="343800"/>
            </a:xfrm>
            <a:prstGeom prst="rect">
              <a:avLst/>
            </a:prstGeom>
            <a:noFill/>
            <a:ln>
              <a:noFill/>
            </a:ln>
          </p:spPr>
          <p:txBody>
            <a:bodyPr lIns="91425" tIns="91425" rIns="91425" bIns="91425" anchor="t" anchorCtr="0">
              <a:noAutofit/>
            </a:bodyPr>
            <a:lstStyle/>
            <a:p>
              <a:pPr lvl="0" rtl="0">
                <a:spcBef>
                  <a:spcPts val="0"/>
                </a:spcBef>
                <a:buNone/>
              </a:pPr>
              <a:r>
                <a:rPr lang="en" b="1"/>
                <a:t>Amazon AWS</a:t>
              </a:r>
            </a:p>
          </p:txBody>
        </p:sp>
        <p:sp>
          <p:nvSpPr>
            <p:cNvPr id="586" name="Shape 586"/>
            <p:cNvSpPr txBox="1"/>
            <p:nvPr/>
          </p:nvSpPr>
          <p:spPr>
            <a:xfrm>
              <a:off x="3163250" y="2278025"/>
              <a:ext cx="824700" cy="507600"/>
            </a:xfrm>
            <a:prstGeom prst="rect">
              <a:avLst/>
            </a:prstGeom>
            <a:noFill/>
            <a:ln>
              <a:noFill/>
            </a:ln>
          </p:spPr>
          <p:txBody>
            <a:bodyPr lIns="91425" tIns="91425" rIns="91425" bIns="91425" anchor="t" anchorCtr="0">
              <a:noAutofit/>
            </a:bodyPr>
            <a:lstStyle/>
            <a:p>
              <a:pPr lvl="0" rtl="0">
                <a:spcBef>
                  <a:spcPts val="0"/>
                </a:spcBef>
                <a:buNone/>
              </a:pPr>
              <a:r>
                <a:rPr lang="en" sz="1200" b="1"/>
                <a:t>CERNET </a:t>
              </a:r>
              <a:br>
                <a:rPr lang="en" sz="1200" b="1"/>
              </a:br>
              <a:r>
                <a:rPr lang="en" sz="1200" b="1"/>
                <a:t>Network</a:t>
              </a:r>
            </a:p>
          </p:txBody>
        </p:sp>
        <p:cxnSp>
          <p:nvCxnSpPr>
            <p:cNvPr id="587" name="Shape 587"/>
            <p:cNvCxnSpPr/>
            <p:nvPr/>
          </p:nvCxnSpPr>
          <p:spPr>
            <a:xfrm rot="10800000">
              <a:off x="2343950" y="3076225"/>
              <a:ext cx="1541700" cy="0"/>
            </a:xfrm>
            <a:prstGeom prst="straightConnector1">
              <a:avLst/>
            </a:prstGeom>
            <a:noFill/>
            <a:ln w="38100" cap="flat" cmpd="sng">
              <a:solidFill>
                <a:schemeClr val="dk2"/>
              </a:solidFill>
              <a:prstDash val="solid"/>
              <a:round/>
              <a:headEnd type="none" w="lg" len="lg"/>
              <a:tailEnd type="none" w="lg" len="lg"/>
            </a:ln>
          </p:spPr>
        </p:cxnSp>
      </p:grpSp>
      <p:sp>
        <p:nvSpPr>
          <p:cNvPr id="588" name="Shape 588"/>
          <p:cNvSpPr txBox="1"/>
          <p:nvPr/>
        </p:nvSpPr>
        <p:spPr>
          <a:xfrm>
            <a:off x="6117550" y="3672550"/>
            <a:ext cx="2577600" cy="1126500"/>
          </a:xfrm>
          <a:prstGeom prst="rect">
            <a:avLst/>
          </a:prstGeom>
          <a:noFill/>
          <a:ln>
            <a:noFill/>
          </a:ln>
        </p:spPr>
        <p:txBody>
          <a:bodyPr lIns="91425" tIns="91425" rIns="91425" bIns="91425" anchor="t" anchorCtr="0">
            <a:noAutofit/>
          </a:bodyPr>
          <a:lstStyle/>
          <a:p>
            <a:pPr lvl="0" rtl="0">
              <a:lnSpc>
                <a:spcPct val="100000"/>
              </a:lnSpc>
              <a:spcBef>
                <a:spcPts val="0"/>
              </a:spcBef>
              <a:buClr>
                <a:schemeClr val="dk1"/>
              </a:buClr>
              <a:buSzPct val="61111"/>
              <a:buFont typeface="Arial"/>
              <a:buNone/>
            </a:pPr>
            <a:r>
              <a:rPr lang="en" sz="1800" b="1">
                <a:solidFill>
                  <a:schemeClr val="dk1"/>
                </a:solidFill>
              </a:rPr>
              <a:t>Server Log Analysis</a:t>
            </a:r>
            <a:r>
              <a:rPr lang="en" sz="1600" b="1">
                <a:solidFill>
                  <a:schemeClr val="dk1"/>
                </a:solidFill>
              </a:rPr>
              <a:t/>
            </a:r>
            <a:br>
              <a:rPr lang="en" sz="1600" b="1">
                <a:solidFill>
                  <a:schemeClr val="dk1"/>
                </a:solidFill>
              </a:rPr>
            </a:br>
            <a:r>
              <a:rPr lang="en" sz="1300">
                <a:solidFill>
                  <a:schemeClr val="dk1"/>
                </a:solidFill>
              </a:rPr>
              <a:t>Application logs of a web server that also runs a Tor bridge since 2010.</a:t>
            </a:r>
            <a:r>
              <a:rPr lang="en" sz="1100">
                <a:solidFill>
                  <a:schemeClr val="dk1"/>
                </a:solidFill>
              </a:rPr>
              <a:t>	</a:t>
            </a:r>
          </a:p>
          <a:p>
            <a:pPr lvl="0" rtl="0">
              <a:lnSpc>
                <a:spcPct val="100000"/>
              </a:lnSpc>
              <a:spcBef>
                <a:spcPts val="0"/>
              </a:spcBef>
              <a:buClr>
                <a:schemeClr val="dk1"/>
              </a:buClr>
              <a:buSzPct val="100000"/>
              <a:buFont typeface="Arial"/>
              <a:buNone/>
            </a:pPr>
            <a:r>
              <a:rPr lang="en" sz="1100">
                <a:solidFill>
                  <a:schemeClr val="dk1"/>
                </a:solidFill>
              </a:rPr>
              <a:t>		</a:t>
            </a:r>
          </a:p>
          <a:p>
            <a:pPr lvl="0" rtl="0">
              <a:lnSpc>
                <a:spcPct val="100000"/>
              </a:lnSpc>
              <a:spcBef>
                <a:spcPts val="0"/>
              </a:spcBef>
              <a:buNone/>
            </a:pPr>
            <a:endParaRPr/>
          </a:p>
        </p:txBody>
      </p:sp>
      <p:pic>
        <p:nvPicPr>
          <p:cNvPr id="589" name="Shape 589"/>
          <p:cNvPicPr preferRelativeResize="0"/>
          <p:nvPr/>
        </p:nvPicPr>
        <p:blipFill>
          <a:blip r:embed="rId4">
            <a:alphaModFix/>
          </a:blip>
          <a:stretch>
            <a:fillRect/>
          </a:stretch>
        </p:blipFill>
        <p:spPr>
          <a:xfrm>
            <a:off x="5577115" y="3959746"/>
            <a:ext cx="343350" cy="523054"/>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607"/>
        <p:cNvGrpSpPr/>
        <p:nvPr/>
      </p:nvGrpSpPr>
      <p:grpSpPr>
        <a:xfrm>
          <a:off x="0" y="0"/>
          <a:ext cx="0" cy="0"/>
          <a:chOff x="0" y="0"/>
          <a:chExt cx="0" cy="0"/>
        </a:xfrm>
      </p:grpSpPr>
      <p:sp>
        <p:nvSpPr>
          <p:cNvPr id="608" name="Shape 608"/>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
              <a:t>How to Distinguish Probers from Genuine Clients?</a:t>
            </a:r>
          </a:p>
        </p:txBody>
      </p:sp>
      <p:sp>
        <p:nvSpPr>
          <p:cNvPr id="609" name="Shape 609"/>
          <p:cNvSpPr txBox="1">
            <a:spLocks noGrp="1"/>
          </p:cNvSpPr>
          <p:nvPr>
            <p:ph type="body" idx="1"/>
          </p:nvPr>
        </p:nvSpPr>
        <p:spPr>
          <a:xfrm>
            <a:off x="311700" y="1152475"/>
            <a:ext cx="8709300" cy="3416400"/>
          </a:xfrm>
          <a:prstGeom prst="rect">
            <a:avLst/>
          </a:prstGeom>
        </p:spPr>
        <p:txBody>
          <a:bodyPr lIns="91425" tIns="91425" rIns="91425" bIns="91425" anchor="t" anchorCtr="0">
            <a:noAutofit/>
          </a:bodyPr>
          <a:lstStyle/>
          <a:p>
            <a:pPr marL="571500" lvl="0" indent="-342900" rtl="0">
              <a:spcBef>
                <a:spcPts val="0"/>
              </a:spcBef>
              <a:buFont typeface="Arial"/>
              <a:buChar char="•"/>
            </a:pPr>
            <a:r>
              <a:rPr lang="en" dirty="0"/>
              <a:t>Detecting probers in Sybil dataset is </a:t>
            </a:r>
            <a:r>
              <a:rPr lang="en" dirty="0" smtClean="0"/>
              <a:t>easy </a:t>
            </a:r>
            <a:endParaRPr lang="en" dirty="0"/>
          </a:p>
          <a:p>
            <a:pPr marL="914400" lvl="1" indent="-342900" rtl="0">
              <a:spcBef>
                <a:spcPts val="0"/>
              </a:spcBef>
              <a:buSzPct val="100000"/>
              <a:buFont typeface="Arial"/>
              <a:buChar char="•"/>
            </a:pPr>
            <a:r>
              <a:rPr lang="en" sz="2000" dirty="0"/>
              <a:t>Probers:</a:t>
            </a:r>
          </a:p>
          <a:p>
            <a:pPr marL="1428750" lvl="2" indent="-285750" rtl="0">
              <a:spcBef>
                <a:spcPts val="0"/>
              </a:spcBef>
              <a:buFont typeface="Arial"/>
              <a:buChar char="•"/>
            </a:pPr>
            <a:r>
              <a:rPr lang="en" sz="1600" dirty="0"/>
              <a:t>Visited our vanilla Tor bridge after our client established connections</a:t>
            </a:r>
          </a:p>
          <a:p>
            <a:pPr marL="1428750" lvl="2" indent="-285750" rtl="0">
              <a:spcBef>
                <a:spcPts val="0"/>
              </a:spcBef>
              <a:buFont typeface="Arial"/>
              <a:buChar char="•"/>
            </a:pPr>
            <a:r>
              <a:rPr lang="en" sz="1600" dirty="0"/>
              <a:t>Originated from China</a:t>
            </a:r>
            <a:br>
              <a:rPr lang="en" sz="1600" dirty="0"/>
            </a:br>
            <a:endParaRPr lang="en" sz="1600" dirty="0"/>
          </a:p>
          <a:p>
            <a:pPr marL="571500" lvl="0" indent="-342900" rtl="0">
              <a:spcBef>
                <a:spcPts val="0"/>
              </a:spcBef>
              <a:buFont typeface="Arial"/>
              <a:buChar char="•"/>
            </a:pPr>
            <a:r>
              <a:rPr lang="en" dirty="0"/>
              <a:t>For the other datasets, we adopt an </a:t>
            </a:r>
            <a:r>
              <a:rPr lang="en" dirty="0" smtClean="0"/>
              <a:t>algorithm</a:t>
            </a:r>
            <a:endParaRPr lang="en" dirty="0"/>
          </a:p>
          <a:p>
            <a:pPr marL="971550" lvl="1" indent="-285750" rtl="0">
              <a:spcBef>
                <a:spcPts val="0"/>
              </a:spcBef>
              <a:buFont typeface="Arial"/>
              <a:buChar char="•"/>
            </a:pPr>
            <a:r>
              <a:rPr lang="en" dirty="0"/>
              <a:t>If  the cipher </a:t>
            </a:r>
            <a:r>
              <a:rPr lang="en" dirty="0" smtClean="0"/>
              <a:t>suite </a:t>
            </a:r>
            <a:r>
              <a:rPr lang="en" dirty="0"/>
              <a:t>is in the TLS client hello =&gt; Vanilla bridge probes</a:t>
            </a:r>
          </a:p>
          <a:p>
            <a:pPr marL="971550" lvl="1" indent="-285750" rtl="0">
              <a:spcBef>
                <a:spcPts val="0"/>
              </a:spcBef>
              <a:buFont typeface="Arial"/>
              <a:buChar char="•"/>
            </a:pPr>
            <a:r>
              <a:rPr lang="en" dirty="0"/>
              <a:t>If the first 20 bytes can reveal Obfs2 =&gt; Obfs2 bridges probers</a:t>
            </a:r>
          </a:p>
          <a:p>
            <a:pPr marL="971550" lvl="1" indent="-285750" rtl="0">
              <a:spcBef>
                <a:spcPts val="0"/>
              </a:spcBef>
              <a:buFont typeface="Arial"/>
              <a:buChar char="•"/>
            </a:pPr>
            <a:r>
              <a:rPr lang="en" dirty="0"/>
              <a:t>...</a:t>
            </a:r>
          </a:p>
        </p:txBody>
      </p:sp>
      <p:sp>
        <p:nvSpPr>
          <p:cNvPr id="610" name="Shape 610"/>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52</a:t>
            </a:fld>
            <a:endParaRPr lang="en"/>
          </a:p>
        </p:txBody>
      </p:sp>
      <p:pic>
        <p:nvPicPr>
          <p:cNvPr id="611" name="Shape 611"/>
          <p:cNvPicPr preferRelativeResize="0"/>
          <p:nvPr/>
        </p:nvPicPr>
        <p:blipFill>
          <a:blip r:embed="rId3">
            <a:alphaModFix/>
          </a:blip>
          <a:stretch>
            <a:fillRect/>
          </a:stretch>
        </p:blipFill>
        <p:spPr>
          <a:xfrm>
            <a:off x="7584575" y="1017725"/>
            <a:ext cx="1411549" cy="941025"/>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621"/>
        <p:cNvGrpSpPr/>
        <p:nvPr/>
      </p:nvGrpSpPr>
      <p:grpSpPr>
        <a:xfrm>
          <a:off x="0" y="0"/>
          <a:ext cx="0" cy="0"/>
          <a:chOff x="0" y="0"/>
          <a:chExt cx="0" cy="0"/>
        </a:xfrm>
      </p:grpSpPr>
      <p:sp>
        <p:nvSpPr>
          <p:cNvPr id="622" name="Shape 622"/>
          <p:cNvSpPr txBox="1">
            <a:spLocks noGrp="1"/>
          </p:cNvSpPr>
          <p:nvPr>
            <p:ph type="body" idx="1"/>
          </p:nvPr>
        </p:nvSpPr>
        <p:spPr>
          <a:xfrm>
            <a:off x="311700" y="1152475"/>
            <a:ext cx="8520599" cy="3416400"/>
          </a:xfrm>
          <a:prstGeom prst="rect">
            <a:avLst/>
          </a:prstGeom>
        </p:spPr>
        <p:txBody>
          <a:bodyPr lIns="91425" tIns="91425" rIns="91425" bIns="91425" anchor="t" anchorCtr="0">
            <a:noAutofit/>
          </a:bodyPr>
          <a:lstStyle/>
          <a:p>
            <a:pPr marL="457200" lvl="0" indent="-355600" rtl="0">
              <a:spcBef>
                <a:spcPts val="0"/>
              </a:spcBef>
              <a:buSzPct val="100000"/>
            </a:pPr>
            <a:r>
              <a:rPr lang="en" sz="2000" dirty="0"/>
              <a:t>Using </a:t>
            </a:r>
            <a:r>
              <a:rPr lang="en" sz="2000" b="1" dirty="0">
                <a:solidFill>
                  <a:srgbClr val="980000"/>
                </a:solidFill>
              </a:rPr>
              <a:t>Sybil</a:t>
            </a:r>
            <a:r>
              <a:rPr lang="en" sz="2000" dirty="0"/>
              <a:t>, </a:t>
            </a:r>
            <a:r>
              <a:rPr lang="en" sz="2000" b="1" dirty="0">
                <a:solidFill>
                  <a:srgbClr val="980000"/>
                </a:solidFill>
              </a:rPr>
              <a:t>Shadow</a:t>
            </a:r>
            <a:r>
              <a:rPr lang="en" sz="2000" dirty="0"/>
              <a:t> and </a:t>
            </a:r>
            <a:r>
              <a:rPr lang="en" sz="2000" b="1" dirty="0">
                <a:solidFill>
                  <a:srgbClr val="980000"/>
                </a:solidFill>
              </a:rPr>
              <a:t>Log</a:t>
            </a:r>
            <a:r>
              <a:rPr lang="en" sz="2000" dirty="0"/>
              <a:t> </a:t>
            </a:r>
            <a:r>
              <a:rPr lang="en" sz="2000" dirty="0" smtClean="0"/>
              <a:t>dataset</a:t>
            </a:r>
            <a:r>
              <a:rPr lang="en-US" sz="2000" dirty="0" smtClean="0"/>
              <a:t>: </a:t>
            </a:r>
            <a:r>
              <a:rPr lang="en" b="1" dirty="0" smtClean="0">
                <a:solidFill>
                  <a:srgbClr val="980000"/>
                </a:solidFill>
              </a:rPr>
              <a:t>16,083</a:t>
            </a:r>
            <a:r>
              <a:rPr lang="en" dirty="0" smtClean="0"/>
              <a:t> </a:t>
            </a:r>
            <a:r>
              <a:rPr lang="en" dirty="0"/>
              <a:t>unique </a:t>
            </a:r>
            <a:r>
              <a:rPr lang="en" dirty="0" smtClean="0"/>
              <a:t>IP </a:t>
            </a:r>
            <a:r>
              <a:rPr lang="en" dirty="0"/>
              <a:t>addresses</a:t>
            </a:r>
          </a:p>
        </p:txBody>
      </p:sp>
      <p:sp>
        <p:nvSpPr>
          <p:cNvPr id="623" name="Shape 623"/>
          <p:cNvSpPr/>
          <p:nvPr/>
        </p:nvSpPr>
        <p:spPr>
          <a:xfrm>
            <a:off x="2541675" y="2992325"/>
            <a:ext cx="2262299" cy="1889700"/>
          </a:xfrm>
          <a:prstGeom prst="ellipse">
            <a:avLst/>
          </a:prstGeom>
          <a:solidFill>
            <a:srgbClr val="987CC2">
              <a:alpha val="44230"/>
            </a:srgbClr>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Clr>
                <a:schemeClr val="dk1"/>
              </a:buClr>
              <a:buFont typeface="Arial"/>
              <a:buNone/>
            </a:pPr>
            <a:endParaRPr>
              <a:solidFill>
                <a:schemeClr val="dk1"/>
              </a:solidFill>
            </a:endParaRPr>
          </a:p>
          <a:p>
            <a:pPr lvl="0" algn="ctr" rtl="0">
              <a:spcBef>
                <a:spcPts val="0"/>
              </a:spcBef>
              <a:buClr>
                <a:schemeClr val="dk1"/>
              </a:buClr>
              <a:buFont typeface="Arial"/>
              <a:buNone/>
            </a:pPr>
            <a:r>
              <a:rPr lang="en"/>
              <a:t>Sybil</a:t>
            </a:r>
            <a:br>
              <a:rPr lang="en"/>
            </a:br>
            <a:r>
              <a:rPr lang="en"/>
              <a:t>1,090</a:t>
            </a:r>
          </a:p>
          <a:p>
            <a:pPr lvl="0" rtl="0">
              <a:spcBef>
                <a:spcPts val="0"/>
              </a:spcBef>
              <a:buClr>
                <a:schemeClr val="dk1"/>
              </a:buClr>
              <a:buFont typeface="Arial"/>
              <a:buNone/>
            </a:pPr>
            <a:endParaRPr/>
          </a:p>
          <a:p>
            <a:pPr lvl="0" algn="l" rtl="0">
              <a:spcBef>
                <a:spcPts val="0"/>
              </a:spcBef>
              <a:buNone/>
            </a:pPr>
            <a:endParaRPr>
              <a:latin typeface="Raleway"/>
              <a:ea typeface="Raleway"/>
              <a:cs typeface="Raleway"/>
              <a:sym typeface="Raleway"/>
            </a:endParaRPr>
          </a:p>
        </p:txBody>
      </p:sp>
      <p:sp>
        <p:nvSpPr>
          <p:cNvPr id="624" name="Shape 624"/>
          <p:cNvSpPr/>
          <p:nvPr/>
        </p:nvSpPr>
        <p:spPr>
          <a:xfrm>
            <a:off x="3523575" y="2008750"/>
            <a:ext cx="1559100" cy="1275000"/>
          </a:xfrm>
          <a:prstGeom prst="ellipse">
            <a:avLst/>
          </a:prstGeom>
          <a:solidFill>
            <a:srgbClr val="C27BA0">
              <a:alpha val="44230"/>
            </a:srgbClr>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endParaRPr/>
          </a:p>
          <a:p>
            <a:pPr lvl="0" algn="ctr" rtl="0">
              <a:spcBef>
                <a:spcPts val="0"/>
              </a:spcBef>
              <a:buNone/>
            </a:pPr>
            <a:r>
              <a:rPr lang="en"/>
              <a:t>Shadow</a:t>
            </a:r>
          </a:p>
          <a:p>
            <a:pPr lvl="0" algn="ctr" rtl="0">
              <a:spcBef>
                <a:spcPts val="0"/>
              </a:spcBef>
              <a:buNone/>
            </a:pPr>
            <a:r>
              <a:rPr lang="en"/>
              <a:t>135</a:t>
            </a:r>
            <a:br>
              <a:rPr lang="en"/>
            </a:br>
            <a:endParaRPr lang="en"/>
          </a:p>
        </p:txBody>
      </p:sp>
      <p:sp>
        <p:nvSpPr>
          <p:cNvPr id="625" name="Shape 625"/>
          <p:cNvSpPr/>
          <p:nvPr/>
        </p:nvSpPr>
        <p:spPr>
          <a:xfrm>
            <a:off x="4296700" y="2544800"/>
            <a:ext cx="2901600" cy="2493900"/>
          </a:xfrm>
          <a:prstGeom prst="ellipse">
            <a:avLst/>
          </a:prstGeom>
          <a:solidFill>
            <a:srgbClr val="A5EEBA">
              <a:alpha val="53460"/>
            </a:srgbClr>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a:t>Log</a:t>
            </a:r>
            <a:br>
              <a:rPr lang="en"/>
            </a:br>
            <a:r>
              <a:rPr lang="en"/>
              <a:t> 14,802</a:t>
            </a:r>
          </a:p>
        </p:txBody>
      </p:sp>
      <p:sp>
        <p:nvSpPr>
          <p:cNvPr id="626" name="Shape 626"/>
          <p:cNvSpPr txBox="1">
            <a:spLocks noGrp="1"/>
          </p:cNvSpPr>
          <p:nvPr>
            <p:ph type="title"/>
          </p:nvPr>
        </p:nvSpPr>
        <p:spPr>
          <a:xfrm>
            <a:off x="311700" y="445025"/>
            <a:ext cx="8520599" cy="572699"/>
          </a:xfrm>
          <a:prstGeom prst="rect">
            <a:avLst/>
          </a:prstGeom>
        </p:spPr>
        <p:txBody>
          <a:bodyPr lIns="91425" tIns="91425" rIns="91425" bIns="91425" anchor="t" anchorCtr="0">
            <a:noAutofit/>
          </a:bodyPr>
          <a:lstStyle/>
          <a:p>
            <a:pPr lvl="0">
              <a:spcBef>
                <a:spcPts val="0"/>
              </a:spcBef>
              <a:buNone/>
            </a:pPr>
            <a:r>
              <a:rPr lang="en" dirty="0"/>
              <a:t>How Many Unique </a:t>
            </a:r>
            <a:r>
              <a:rPr lang="en" dirty="0" smtClean="0"/>
              <a:t>Probers</a:t>
            </a:r>
            <a:r>
              <a:rPr lang="en-US" dirty="0" smtClean="0"/>
              <a:t>?</a:t>
            </a:r>
            <a:endParaRPr lang="en" dirty="0"/>
          </a:p>
        </p:txBody>
      </p:sp>
      <p:sp>
        <p:nvSpPr>
          <p:cNvPr id="627" name="Shape 627"/>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53</a:t>
            </a:fld>
            <a:endParaRPr lang="en"/>
          </a:p>
        </p:txBody>
      </p:sp>
      <p:sp>
        <p:nvSpPr>
          <p:cNvPr id="628" name="Shape 628"/>
          <p:cNvSpPr txBox="1"/>
          <p:nvPr/>
        </p:nvSpPr>
        <p:spPr>
          <a:xfrm>
            <a:off x="1040775" y="4382225"/>
            <a:ext cx="1156500" cy="393600"/>
          </a:xfrm>
          <a:prstGeom prst="rect">
            <a:avLst/>
          </a:prstGeom>
          <a:noFill/>
          <a:ln>
            <a:noFill/>
          </a:ln>
        </p:spPr>
        <p:txBody>
          <a:bodyPr lIns="91425" tIns="91425" rIns="91425" bIns="91425" anchor="t" anchorCtr="0">
            <a:noAutofit/>
          </a:bodyPr>
          <a:lstStyle/>
          <a:p>
            <a:pPr lvl="0">
              <a:spcBef>
                <a:spcPts val="0"/>
              </a:spcBef>
              <a:buNone/>
            </a:pPr>
            <a:r>
              <a:rPr lang="en" sz="1800"/>
              <a:t>22 hours</a:t>
            </a:r>
          </a:p>
        </p:txBody>
      </p:sp>
      <p:sp>
        <p:nvSpPr>
          <p:cNvPr id="629" name="Shape 629"/>
          <p:cNvSpPr txBox="1"/>
          <p:nvPr/>
        </p:nvSpPr>
        <p:spPr>
          <a:xfrm>
            <a:off x="5515800" y="2008750"/>
            <a:ext cx="1489200" cy="470400"/>
          </a:xfrm>
          <a:prstGeom prst="rect">
            <a:avLst/>
          </a:prstGeom>
          <a:noFill/>
          <a:ln>
            <a:noFill/>
          </a:ln>
        </p:spPr>
        <p:txBody>
          <a:bodyPr lIns="91425" tIns="91425" rIns="91425" bIns="91425" anchor="t" anchorCtr="0">
            <a:noAutofit/>
          </a:bodyPr>
          <a:lstStyle/>
          <a:p>
            <a:pPr lvl="0" rtl="0">
              <a:spcBef>
                <a:spcPts val="0"/>
              </a:spcBef>
              <a:buNone/>
            </a:pPr>
            <a:r>
              <a:rPr lang="en" sz="1800"/>
              <a:t> 3 months</a:t>
            </a:r>
          </a:p>
        </p:txBody>
      </p:sp>
      <p:cxnSp>
        <p:nvCxnSpPr>
          <p:cNvPr id="630" name="Shape 630"/>
          <p:cNvCxnSpPr/>
          <p:nvPr/>
        </p:nvCxnSpPr>
        <p:spPr>
          <a:xfrm flipH="1">
            <a:off x="5012975" y="2284087"/>
            <a:ext cx="634200" cy="151800"/>
          </a:xfrm>
          <a:prstGeom prst="straightConnector1">
            <a:avLst/>
          </a:prstGeom>
          <a:noFill/>
          <a:ln w="19050" cap="flat" cmpd="sng">
            <a:solidFill>
              <a:srgbClr val="000000"/>
            </a:solidFill>
            <a:prstDash val="solid"/>
            <a:round/>
            <a:headEnd type="none" w="lg" len="lg"/>
            <a:tailEnd type="triangle" w="lg" len="lg"/>
          </a:ln>
        </p:spPr>
      </p:cxnSp>
      <p:sp>
        <p:nvSpPr>
          <p:cNvPr id="631" name="Shape 631"/>
          <p:cNvSpPr txBox="1"/>
          <p:nvPr/>
        </p:nvSpPr>
        <p:spPr>
          <a:xfrm>
            <a:off x="3874125" y="2893000"/>
            <a:ext cx="342300" cy="237300"/>
          </a:xfrm>
          <a:prstGeom prst="rect">
            <a:avLst/>
          </a:prstGeom>
          <a:noFill/>
          <a:ln>
            <a:noFill/>
          </a:ln>
        </p:spPr>
        <p:txBody>
          <a:bodyPr lIns="91425" tIns="91425" rIns="91425" bIns="91425" anchor="t" anchorCtr="0">
            <a:noAutofit/>
          </a:bodyPr>
          <a:lstStyle/>
          <a:p>
            <a:pPr lvl="0">
              <a:spcBef>
                <a:spcPts val="0"/>
              </a:spcBef>
              <a:buNone/>
            </a:pPr>
            <a:r>
              <a:rPr lang="en" sz="1800" b="1">
                <a:solidFill>
                  <a:srgbClr val="FF0000"/>
                </a:solidFill>
              </a:rPr>
              <a:t>2</a:t>
            </a:r>
          </a:p>
        </p:txBody>
      </p:sp>
      <p:sp>
        <p:nvSpPr>
          <p:cNvPr id="632" name="Shape 632"/>
          <p:cNvSpPr txBox="1"/>
          <p:nvPr/>
        </p:nvSpPr>
        <p:spPr>
          <a:xfrm>
            <a:off x="4292625" y="3702250"/>
            <a:ext cx="603300" cy="333300"/>
          </a:xfrm>
          <a:prstGeom prst="rect">
            <a:avLst/>
          </a:prstGeom>
          <a:noFill/>
          <a:ln>
            <a:noFill/>
          </a:ln>
        </p:spPr>
        <p:txBody>
          <a:bodyPr lIns="91425" tIns="91425" rIns="91425" bIns="91425" anchor="t" anchorCtr="0">
            <a:noAutofit/>
          </a:bodyPr>
          <a:lstStyle/>
          <a:p>
            <a:pPr lvl="0">
              <a:spcBef>
                <a:spcPts val="0"/>
              </a:spcBef>
              <a:buNone/>
            </a:pPr>
            <a:r>
              <a:rPr lang="en" sz="2000" b="1">
                <a:solidFill>
                  <a:srgbClr val="FF0000"/>
                </a:solidFill>
              </a:rPr>
              <a:t>89</a:t>
            </a:r>
          </a:p>
        </p:txBody>
      </p:sp>
      <p:sp>
        <p:nvSpPr>
          <p:cNvPr id="633" name="Shape 633"/>
          <p:cNvSpPr txBox="1"/>
          <p:nvPr/>
        </p:nvSpPr>
        <p:spPr>
          <a:xfrm>
            <a:off x="4575400" y="2783500"/>
            <a:ext cx="522300" cy="303900"/>
          </a:xfrm>
          <a:prstGeom prst="rect">
            <a:avLst/>
          </a:prstGeom>
          <a:noFill/>
          <a:ln>
            <a:noFill/>
          </a:ln>
        </p:spPr>
        <p:txBody>
          <a:bodyPr lIns="91425" tIns="91425" rIns="91425" bIns="91425" anchor="t" anchorCtr="0">
            <a:noAutofit/>
          </a:bodyPr>
          <a:lstStyle/>
          <a:p>
            <a:pPr lvl="0" rtl="0">
              <a:spcBef>
                <a:spcPts val="0"/>
              </a:spcBef>
              <a:buNone/>
            </a:pPr>
            <a:r>
              <a:rPr lang="en" sz="1800" b="1">
                <a:solidFill>
                  <a:srgbClr val="FF0000"/>
                </a:solidFill>
              </a:rPr>
              <a:t>20</a:t>
            </a:r>
          </a:p>
        </p:txBody>
      </p:sp>
      <p:grpSp>
        <p:nvGrpSpPr>
          <p:cNvPr id="634" name="Shape 634"/>
          <p:cNvGrpSpPr/>
          <p:nvPr/>
        </p:nvGrpSpPr>
        <p:grpSpPr>
          <a:xfrm>
            <a:off x="331558" y="2821436"/>
            <a:ext cx="4175820" cy="1274874"/>
            <a:chOff x="871325" y="2802729"/>
            <a:chExt cx="3712500" cy="800700"/>
          </a:xfrm>
        </p:grpSpPr>
        <p:sp>
          <p:nvSpPr>
            <p:cNvPr id="635" name="Shape 635"/>
            <p:cNvSpPr/>
            <p:nvPr/>
          </p:nvSpPr>
          <p:spPr>
            <a:xfrm rot="5143868">
              <a:off x="2463592" y="1361369"/>
              <a:ext cx="527964" cy="3683420"/>
            </a:xfrm>
            <a:prstGeom prst="upArrowCallout">
              <a:avLst>
                <a:gd name="adj1" fmla="val 6019"/>
                <a:gd name="adj2" fmla="val 25000"/>
                <a:gd name="adj3" fmla="val 11872"/>
                <a:gd name="adj4" fmla="val 47403"/>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marL="0" lvl="0" indent="0" rtl="0">
                <a:lnSpc>
                  <a:spcPct val="150000"/>
                </a:lnSpc>
                <a:spcBef>
                  <a:spcPts val="0"/>
                </a:spcBef>
                <a:spcAft>
                  <a:spcPts val="1600"/>
                </a:spcAft>
                <a:buNone/>
              </a:pPr>
              <a:endParaRPr/>
            </a:p>
          </p:txBody>
        </p:sp>
        <p:sp>
          <p:nvSpPr>
            <p:cNvPr id="636" name="Shape 636"/>
            <p:cNvSpPr txBox="1"/>
            <p:nvPr/>
          </p:nvSpPr>
          <p:spPr>
            <a:xfrm rot="-269523">
              <a:off x="931051" y="3067287"/>
              <a:ext cx="1624088" cy="407737"/>
            </a:xfrm>
            <a:prstGeom prst="rect">
              <a:avLst/>
            </a:prstGeom>
            <a:solidFill>
              <a:schemeClr val="lt2"/>
            </a:solidFill>
            <a:ln>
              <a:noFill/>
            </a:ln>
          </p:spPr>
          <p:txBody>
            <a:bodyPr lIns="91425" tIns="91425" rIns="91425" bIns="91425" anchor="t" anchorCtr="0">
              <a:noAutofit/>
            </a:bodyPr>
            <a:lstStyle/>
            <a:p>
              <a:pPr marL="0" lvl="0" indent="0" algn="ctr" rtl="0">
                <a:lnSpc>
                  <a:spcPct val="150000"/>
                </a:lnSpc>
                <a:spcBef>
                  <a:spcPts val="0"/>
                </a:spcBef>
                <a:spcAft>
                  <a:spcPts val="1600"/>
                </a:spcAft>
                <a:buNone/>
              </a:pPr>
              <a:r>
                <a:rPr lang="en"/>
                <a:t>GFW’s famous IP:</a:t>
              </a:r>
              <a:br>
                <a:rPr lang="en"/>
              </a:br>
              <a:r>
                <a:rPr lang="en"/>
                <a:t>202.108.181.70</a:t>
              </a:r>
            </a:p>
          </p:txBody>
        </p:sp>
      </p:grpSp>
      <p:sp>
        <p:nvSpPr>
          <p:cNvPr id="637" name="Shape 637"/>
          <p:cNvSpPr txBox="1"/>
          <p:nvPr/>
        </p:nvSpPr>
        <p:spPr>
          <a:xfrm>
            <a:off x="7733025" y="3012100"/>
            <a:ext cx="1288200" cy="470400"/>
          </a:xfrm>
          <a:prstGeom prst="rect">
            <a:avLst/>
          </a:prstGeom>
          <a:noFill/>
          <a:ln>
            <a:noFill/>
          </a:ln>
        </p:spPr>
        <p:txBody>
          <a:bodyPr lIns="91425" tIns="91425" rIns="91425" bIns="91425" anchor="t" anchorCtr="0">
            <a:noAutofit/>
          </a:bodyPr>
          <a:lstStyle/>
          <a:p>
            <a:pPr lvl="0" rtl="0">
              <a:spcBef>
                <a:spcPts val="0"/>
              </a:spcBef>
              <a:buNone/>
            </a:pPr>
            <a:r>
              <a:rPr lang="en" sz="1800"/>
              <a:t>~ 5 years</a:t>
            </a:r>
          </a:p>
        </p:txBody>
      </p:sp>
      <p:cxnSp>
        <p:nvCxnSpPr>
          <p:cNvPr id="638" name="Shape 638"/>
          <p:cNvCxnSpPr/>
          <p:nvPr/>
        </p:nvCxnSpPr>
        <p:spPr>
          <a:xfrm flipH="1">
            <a:off x="7147425" y="3283737"/>
            <a:ext cx="634200" cy="151800"/>
          </a:xfrm>
          <a:prstGeom prst="straightConnector1">
            <a:avLst/>
          </a:prstGeom>
          <a:noFill/>
          <a:ln w="19050" cap="flat" cmpd="sng">
            <a:solidFill>
              <a:srgbClr val="000000"/>
            </a:solidFill>
            <a:prstDash val="solid"/>
            <a:round/>
            <a:headEnd type="none" w="lg" len="lg"/>
            <a:tailEnd type="triangle" w="lg" len="lg"/>
          </a:ln>
        </p:spPr>
      </p:cxnSp>
      <p:cxnSp>
        <p:nvCxnSpPr>
          <p:cNvPr id="639" name="Shape 639"/>
          <p:cNvCxnSpPr/>
          <p:nvPr/>
        </p:nvCxnSpPr>
        <p:spPr>
          <a:xfrm flipH="1">
            <a:off x="2102362" y="4458412"/>
            <a:ext cx="634200" cy="151800"/>
          </a:xfrm>
          <a:prstGeom prst="straightConnector1">
            <a:avLst/>
          </a:prstGeom>
          <a:noFill/>
          <a:ln w="19050" cap="flat" cmpd="sng">
            <a:solidFill>
              <a:srgbClr val="000000"/>
            </a:solidFill>
            <a:prstDash val="solid"/>
            <a:round/>
            <a:headEnd type="triangle" w="lg" len="lg"/>
            <a:tailEnd type="none" w="lg" len="lg"/>
          </a:ln>
        </p:spPr>
      </p:cxnSp>
    </p:spTree>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652"/>
        <p:cNvGrpSpPr/>
        <p:nvPr/>
      </p:nvGrpSpPr>
      <p:grpSpPr>
        <a:xfrm>
          <a:off x="0" y="0"/>
          <a:ext cx="0" cy="0"/>
          <a:chOff x="0" y="0"/>
          <a:chExt cx="0" cy="0"/>
        </a:xfrm>
      </p:grpSpPr>
      <p:sp>
        <p:nvSpPr>
          <p:cNvPr id="653" name="Shape 653"/>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
                <a:latin typeface="Arial"/>
                <a:ea typeface="Arial"/>
                <a:cs typeface="Arial"/>
                <a:sym typeface="Arial"/>
              </a:rPr>
              <a:t>Where Are the Probers Coming from?</a:t>
            </a:r>
          </a:p>
        </p:txBody>
      </p:sp>
      <p:sp>
        <p:nvSpPr>
          <p:cNvPr id="654" name="Shape 654"/>
          <p:cNvSpPr txBox="1">
            <a:spLocks noGrp="1"/>
          </p:cNvSpPr>
          <p:nvPr>
            <p:ph type="body" idx="1"/>
          </p:nvPr>
        </p:nvSpPr>
        <p:spPr>
          <a:xfrm>
            <a:off x="311700" y="1152475"/>
            <a:ext cx="5714100" cy="3416400"/>
          </a:xfrm>
          <a:prstGeom prst="rect">
            <a:avLst/>
          </a:prstGeom>
        </p:spPr>
        <p:txBody>
          <a:bodyPr lIns="91425" tIns="91425" rIns="91425" bIns="91425" anchor="t" anchorCtr="0">
            <a:noAutofit/>
          </a:bodyPr>
          <a:lstStyle/>
          <a:p>
            <a:pPr marL="571500" lvl="0" indent="-342900" rtl="0">
              <a:lnSpc>
                <a:spcPct val="100000"/>
              </a:lnSpc>
              <a:spcBef>
                <a:spcPts val="0"/>
              </a:spcBef>
              <a:buClr>
                <a:srgbClr val="000000"/>
              </a:buClr>
              <a:buFont typeface="Arial"/>
              <a:buChar char="•"/>
            </a:pPr>
            <a:r>
              <a:rPr lang="en" sz="2400" dirty="0">
                <a:solidFill>
                  <a:srgbClr val="000000"/>
                </a:solidFill>
                <a:latin typeface="Arial"/>
                <a:ea typeface="Arial"/>
                <a:cs typeface="Arial"/>
                <a:sym typeface="Arial"/>
              </a:rPr>
              <a:t>Reverse DNS suggests </a:t>
            </a:r>
            <a:r>
              <a:rPr lang="en" sz="2400" b="1" dirty="0">
                <a:solidFill>
                  <a:srgbClr val="980000"/>
                </a:solidFill>
                <a:latin typeface="Arial"/>
                <a:ea typeface="Arial"/>
                <a:cs typeface="Arial"/>
                <a:sym typeface="Arial"/>
              </a:rPr>
              <a:t>ISP pools</a:t>
            </a:r>
          </a:p>
          <a:p>
            <a:pPr marL="1028700" lvl="1" indent="-342900" rtl="0">
              <a:lnSpc>
                <a:spcPct val="100000"/>
              </a:lnSpc>
              <a:spcBef>
                <a:spcPts val="0"/>
              </a:spcBef>
              <a:buClr>
                <a:srgbClr val="000000"/>
              </a:buClr>
              <a:buFont typeface="Arial"/>
              <a:buChar char="•"/>
            </a:pPr>
            <a:r>
              <a:rPr lang="en" sz="2400" dirty="0">
                <a:solidFill>
                  <a:srgbClr val="000000"/>
                </a:solidFill>
                <a:latin typeface="Arial"/>
                <a:ea typeface="Arial"/>
                <a:cs typeface="Arial"/>
                <a:sym typeface="Arial"/>
              </a:rPr>
              <a:t>adsl-pool.sx.cn</a:t>
            </a:r>
          </a:p>
          <a:p>
            <a:pPr marL="1028700" lvl="1" indent="-342900" rtl="0">
              <a:lnSpc>
                <a:spcPct val="100000"/>
              </a:lnSpc>
              <a:spcBef>
                <a:spcPts val="0"/>
              </a:spcBef>
              <a:buClr>
                <a:srgbClr val="000000"/>
              </a:buClr>
              <a:buFont typeface="Arial"/>
              <a:buChar char="•"/>
            </a:pPr>
            <a:r>
              <a:rPr lang="en" sz="2400" dirty="0">
                <a:solidFill>
                  <a:srgbClr val="000000"/>
                </a:solidFill>
                <a:latin typeface="Arial"/>
                <a:ea typeface="Arial"/>
                <a:cs typeface="Arial"/>
                <a:sym typeface="Arial"/>
              </a:rPr>
              <a:t>kd.ny.adsl</a:t>
            </a:r>
          </a:p>
          <a:p>
            <a:pPr marL="1028700" lvl="1" indent="-342900" rtl="0">
              <a:lnSpc>
                <a:spcPct val="100000"/>
              </a:lnSpc>
              <a:spcBef>
                <a:spcPts val="0"/>
              </a:spcBef>
              <a:buClr>
                <a:srgbClr val="000000"/>
              </a:buClr>
              <a:buFont typeface="Arial"/>
              <a:buChar char="•"/>
            </a:pPr>
            <a:r>
              <a:rPr lang="en" sz="2400" dirty="0">
                <a:solidFill>
                  <a:srgbClr val="000000"/>
                </a:solidFill>
                <a:latin typeface="Arial"/>
                <a:ea typeface="Arial"/>
                <a:cs typeface="Arial"/>
                <a:sym typeface="Arial"/>
              </a:rPr>
              <a:t>online.tj.cn</a:t>
            </a:r>
          </a:p>
          <a:p>
            <a:pPr marL="571500" lvl="0" indent="-342900" rtl="0">
              <a:lnSpc>
                <a:spcPct val="100000"/>
              </a:lnSpc>
              <a:spcBef>
                <a:spcPts val="0"/>
              </a:spcBef>
              <a:buClr>
                <a:srgbClr val="000000"/>
              </a:buClr>
              <a:buFont typeface="Arial"/>
              <a:buChar char="•"/>
            </a:pPr>
            <a:r>
              <a:rPr lang="en" sz="2400" dirty="0">
                <a:solidFill>
                  <a:srgbClr val="000000"/>
                </a:solidFill>
                <a:latin typeface="Arial"/>
                <a:ea typeface="Arial"/>
                <a:cs typeface="Arial"/>
                <a:sym typeface="Arial"/>
              </a:rPr>
              <a:t>Majority of probes come from </a:t>
            </a:r>
            <a:r>
              <a:rPr lang="en" sz="2400" b="1" dirty="0">
                <a:solidFill>
                  <a:srgbClr val="980000"/>
                </a:solidFill>
                <a:latin typeface="Arial"/>
                <a:ea typeface="Arial"/>
                <a:cs typeface="Arial"/>
                <a:sym typeface="Arial"/>
              </a:rPr>
              <a:t>three</a:t>
            </a:r>
            <a:r>
              <a:rPr lang="en" sz="2400" dirty="0">
                <a:solidFill>
                  <a:srgbClr val="000000"/>
                </a:solidFill>
                <a:latin typeface="Arial"/>
                <a:ea typeface="Arial"/>
                <a:cs typeface="Arial"/>
                <a:sym typeface="Arial"/>
              </a:rPr>
              <a:t> autonomous systems</a:t>
            </a:r>
          </a:p>
          <a:p>
            <a:pPr marL="1028700" lvl="1" indent="-342900" rtl="0">
              <a:lnSpc>
                <a:spcPct val="100000"/>
              </a:lnSpc>
              <a:spcBef>
                <a:spcPts val="0"/>
              </a:spcBef>
              <a:buClr>
                <a:srgbClr val="000000"/>
              </a:buClr>
              <a:buFont typeface="Arial"/>
              <a:buChar char="•"/>
            </a:pPr>
            <a:r>
              <a:rPr lang="en" sz="2400" dirty="0">
                <a:solidFill>
                  <a:srgbClr val="000000"/>
                </a:solidFill>
                <a:latin typeface="Arial"/>
                <a:ea typeface="Arial"/>
                <a:cs typeface="Arial"/>
                <a:sym typeface="Arial"/>
              </a:rPr>
              <a:t>ASN 4837, 4134, and 17622</a:t>
            </a:r>
          </a:p>
        </p:txBody>
      </p:sp>
      <p:sp>
        <p:nvSpPr>
          <p:cNvPr id="655" name="Shape 655"/>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54</a:t>
            </a:fld>
            <a:endParaRPr lang="en"/>
          </a:p>
        </p:txBody>
      </p:sp>
      <p:sp>
        <p:nvSpPr>
          <p:cNvPr id="656" name="Shape 656"/>
          <p:cNvSpPr/>
          <p:nvPr/>
        </p:nvSpPr>
        <p:spPr>
          <a:xfrm>
            <a:off x="5999874" y="2104450"/>
            <a:ext cx="1450200" cy="1353300"/>
          </a:xfrm>
          <a:prstGeom prst="ellipse">
            <a:avLst/>
          </a:prstGeom>
          <a:solidFill>
            <a:srgbClr val="987CC2">
              <a:alpha val="44230"/>
            </a:srgbClr>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a:solidFill>
                <a:schemeClr val="dk1"/>
              </a:solidFill>
            </a:endParaRPr>
          </a:p>
          <a:p>
            <a:pPr lvl="0" algn="ctr" rtl="0">
              <a:spcBef>
                <a:spcPts val="0"/>
              </a:spcBef>
              <a:buNone/>
            </a:pPr>
            <a:r>
              <a:rPr lang="en"/>
              <a:t>Sybil</a:t>
            </a:r>
            <a:br>
              <a:rPr lang="en"/>
            </a:br>
            <a:r>
              <a:rPr lang="en"/>
              <a:t>1,090</a:t>
            </a:r>
          </a:p>
          <a:p>
            <a:pPr lvl="0" rtl="0">
              <a:spcBef>
                <a:spcPts val="0"/>
              </a:spcBef>
              <a:buNone/>
            </a:pPr>
            <a:endParaRPr/>
          </a:p>
          <a:p>
            <a:pPr lvl="0" algn="l" rtl="0">
              <a:spcBef>
                <a:spcPts val="0"/>
              </a:spcBef>
              <a:buNone/>
            </a:pPr>
            <a:endParaRPr>
              <a:latin typeface="Raleway"/>
              <a:ea typeface="Raleway"/>
              <a:cs typeface="Raleway"/>
              <a:sym typeface="Raleway"/>
            </a:endParaRPr>
          </a:p>
        </p:txBody>
      </p:sp>
      <p:sp>
        <p:nvSpPr>
          <p:cNvPr id="657" name="Shape 657"/>
          <p:cNvSpPr/>
          <p:nvPr/>
        </p:nvSpPr>
        <p:spPr>
          <a:xfrm>
            <a:off x="6402949" y="1391325"/>
            <a:ext cx="1047000" cy="1022400"/>
          </a:xfrm>
          <a:prstGeom prst="ellipse">
            <a:avLst/>
          </a:prstGeom>
          <a:solidFill>
            <a:srgbClr val="C27BA0">
              <a:alpha val="44230"/>
            </a:srgbClr>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endParaRPr/>
          </a:p>
          <a:p>
            <a:pPr lvl="0" algn="ctr" rtl="0">
              <a:spcBef>
                <a:spcPts val="0"/>
              </a:spcBef>
              <a:buNone/>
            </a:pPr>
            <a:r>
              <a:rPr lang="en" sz="1200"/>
              <a:t>Shadow</a:t>
            </a:r>
          </a:p>
          <a:p>
            <a:pPr lvl="0" algn="ctr" rtl="0">
              <a:spcBef>
                <a:spcPts val="0"/>
              </a:spcBef>
              <a:buNone/>
            </a:pPr>
            <a:r>
              <a:rPr lang="en"/>
              <a:t>135</a:t>
            </a:r>
            <a:br>
              <a:rPr lang="en"/>
            </a:br>
            <a:endParaRPr lang="en"/>
          </a:p>
        </p:txBody>
      </p:sp>
      <p:sp>
        <p:nvSpPr>
          <p:cNvPr id="658" name="Shape 658"/>
          <p:cNvSpPr/>
          <p:nvPr/>
        </p:nvSpPr>
        <p:spPr>
          <a:xfrm>
            <a:off x="7035201" y="1629399"/>
            <a:ext cx="1850100" cy="2064899"/>
          </a:xfrm>
          <a:prstGeom prst="ellipse">
            <a:avLst/>
          </a:prstGeom>
          <a:solidFill>
            <a:srgbClr val="A5EEBA">
              <a:alpha val="53460"/>
            </a:srgbClr>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a:t>Log</a:t>
            </a:r>
            <a:br>
              <a:rPr lang="en"/>
            </a:br>
            <a:r>
              <a:rPr lang="en"/>
              <a:t> 14,802</a:t>
            </a:r>
          </a:p>
        </p:txBody>
      </p:sp>
    </p:spTree>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675"/>
        <p:cNvGrpSpPr/>
        <p:nvPr/>
      </p:nvGrpSpPr>
      <p:grpSpPr>
        <a:xfrm>
          <a:off x="0" y="0"/>
          <a:ext cx="0" cy="0"/>
          <a:chOff x="0" y="0"/>
          <a:chExt cx="0" cy="0"/>
        </a:xfrm>
      </p:grpSpPr>
      <p:pic>
        <p:nvPicPr>
          <p:cNvPr id="676" name="Shape 676"/>
          <p:cNvPicPr preferRelativeResize="0"/>
          <p:nvPr/>
        </p:nvPicPr>
        <p:blipFill rotWithShape="1">
          <a:blip r:embed="rId3">
            <a:alphaModFix/>
          </a:blip>
          <a:srcRect b="21470"/>
          <a:stretch/>
        </p:blipFill>
        <p:spPr>
          <a:xfrm>
            <a:off x="304800" y="2988819"/>
            <a:ext cx="8520600" cy="1842705"/>
          </a:xfrm>
          <a:prstGeom prst="rect">
            <a:avLst/>
          </a:prstGeom>
          <a:noFill/>
          <a:ln>
            <a:noFill/>
          </a:ln>
        </p:spPr>
      </p:pic>
      <p:sp>
        <p:nvSpPr>
          <p:cNvPr id="677" name="Shape 677"/>
          <p:cNvSpPr txBox="1">
            <a:spLocks noGrp="1"/>
          </p:cNvSpPr>
          <p:nvPr>
            <p:ph type="title"/>
          </p:nvPr>
        </p:nvSpPr>
        <p:spPr>
          <a:xfrm>
            <a:off x="311700" y="445025"/>
            <a:ext cx="8909699" cy="572699"/>
          </a:xfrm>
          <a:prstGeom prst="rect">
            <a:avLst/>
          </a:prstGeom>
        </p:spPr>
        <p:txBody>
          <a:bodyPr lIns="91425" tIns="91425" rIns="91425" bIns="91425" anchor="t" anchorCtr="0">
            <a:noAutofit/>
          </a:bodyPr>
          <a:lstStyle/>
          <a:p>
            <a:pPr lvl="0" rtl="0">
              <a:spcBef>
                <a:spcPts val="0"/>
              </a:spcBef>
              <a:buNone/>
            </a:pPr>
            <a:r>
              <a:rPr lang="en-US" dirty="0" smtClean="0"/>
              <a:t>Fingerprinting Active Probers</a:t>
            </a:r>
            <a:endParaRPr lang="en" dirty="0"/>
          </a:p>
          <a:p>
            <a:pPr lvl="0" rtl="0">
              <a:spcBef>
                <a:spcPts val="0"/>
              </a:spcBef>
              <a:buNone/>
            </a:pPr>
            <a:endParaRPr dirty="0"/>
          </a:p>
          <a:p>
            <a:pPr lvl="0" rtl="0">
              <a:spcBef>
                <a:spcPts val="0"/>
              </a:spcBef>
              <a:buNone/>
            </a:pPr>
            <a:endParaRPr dirty="0"/>
          </a:p>
          <a:p>
            <a:pPr lvl="0" rtl="0">
              <a:spcBef>
                <a:spcPts val="0"/>
              </a:spcBef>
              <a:buNone/>
            </a:pPr>
            <a:endParaRPr dirty="0"/>
          </a:p>
        </p:txBody>
      </p:sp>
      <p:sp>
        <p:nvSpPr>
          <p:cNvPr id="678" name="Shape 678"/>
          <p:cNvSpPr txBox="1">
            <a:spLocks noGrp="1"/>
          </p:cNvSpPr>
          <p:nvPr>
            <p:ph type="body" idx="1"/>
          </p:nvPr>
        </p:nvSpPr>
        <p:spPr>
          <a:xfrm>
            <a:off x="311700" y="1152475"/>
            <a:ext cx="8520599" cy="3416400"/>
          </a:xfrm>
          <a:prstGeom prst="rect">
            <a:avLst/>
          </a:prstGeom>
        </p:spPr>
        <p:txBody>
          <a:bodyPr lIns="91425" tIns="91425" rIns="91425" bIns="91425" anchor="t" anchorCtr="0">
            <a:noAutofit/>
          </a:bodyPr>
          <a:lstStyle/>
          <a:p>
            <a:pPr marL="457200" marR="0" lvl="0" indent="-342900" algn="l" rtl="0">
              <a:lnSpc>
                <a:spcPct val="115000"/>
              </a:lnSpc>
              <a:spcBef>
                <a:spcPts val="0"/>
              </a:spcBef>
              <a:spcAft>
                <a:spcPts val="1600"/>
              </a:spcAft>
              <a:buClr>
                <a:schemeClr val="dk2"/>
              </a:buClr>
              <a:buSzPct val="90000"/>
              <a:buFont typeface="Arial"/>
            </a:pPr>
            <a:r>
              <a:rPr lang="en"/>
              <a:t>TCP layer → TSval</a:t>
            </a:r>
          </a:p>
          <a:p>
            <a:pPr marL="914400" lvl="1" indent="-228600" rtl="0">
              <a:lnSpc>
                <a:spcPct val="115000"/>
              </a:lnSpc>
              <a:spcBef>
                <a:spcPts val="0"/>
              </a:spcBef>
              <a:buClr>
                <a:schemeClr val="dk1"/>
              </a:buClr>
            </a:pPr>
            <a:r>
              <a:rPr lang="en">
                <a:solidFill>
                  <a:schemeClr val="dk1"/>
                </a:solidFill>
              </a:rPr>
              <a:t>TSval intercept: (rough) system uptime</a:t>
            </a:r>
          </a:p>
          <a:p>
            <a:pPr marL="914400" marR="0" lvl="1" indent="-228600" algn="l" rtl="0">
              <a:lnSpc>
                <a:spcPct val="115000"/>
              </a:lnSpc>
              <a:spcBef>
                <a:spcPts val="0"/>
              </a:spcBef>
              <a:spcAft>
                <a:spcPts val="1600"/>
              </a:spcAft>
            </a:pPr>
            <a:r>
              <a:rPr lang="en"/>
              <a:t>GFW likely operate a handful of physical probing systems</a:t>
            </a:r>
          </a:p>
          <a:p>
            <a:pPr lvl="0" rtl="0">
              <a:spcBef>
                <a:spcPts val="0"/>
              </a:spcBef>
              <a:buClr>
                <a:schemeClr val="dk1"/>
              </a:buClr>
              <a:buSzPct val="55000"/>
              <a:buFont typeface="Arial"/>
              <a:buNone/>
            </a:pPr>
            <a:endParaRPr/>
          </a:p>
          <a:p>
            <a:pPr lvl="0" rtl="0">
              <a:spcBef>
                <a:spcPts val="0"/>
              </a:spcBef>
              <a:buNone/>
            </a:pPr>
            <a:endParaRPr/>
          </a:p>
        </p:txBody>
      </p:sp>
      <p:sp>
        <p:nvSpPr>
          <p:cNvPr id="679" name="Shape 679"/>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55</a:t>
            </a:fld>
            <a:endParaRPr lang="en"/>
          </a:p>
        </p:txBody>
      </p:sp>
      <p:sp>
        <p:nvSpPr>
          <p:cNvPr id="680" name="Shape 680"/>
          <p:cNvSpPr/>
          <p:nvPr/>
        </p:nvSpPr>
        <p:spPr>
          <a:xfrm>
            <a:off x="681150" y="2597431"/>
            <a:ext cx="2101949" cy="539189"/>
          </a:xfrm>
          <a:prstGeom prst="flowChartTerminator">
            <a:avLst/>
          </a:prstGeom>
          <a:solidFill>
            <a:srgbClr val="FFF4F4"/>
          </a:solidFill>
          <a:ln>
            <a:noFill/>
          </a:ln>
        </p:spPr>
        <p:txBody>
          <a:bodyPr lIns="91425" tIns="91425" rIns="91425" bIns="91425" anchor="ctr" anchorCtr="0">
            <a:noAutofit/>
          </a:bodyPr>
          <a:lstStyle/>
          <a:p>
            <a:pPr lvl="0" algn="ctr" rtl="0">
              <a:spcBef>
                <a:spcPts val="0"/>
              </a:spcBef>
              <a:buNone/>
            </a:pPr>
            <a:r>
              <a:rPr lang="en"/>
              <a:t>Shadow exp. with </a:t>
            </a:r>
            <a:r>
              <a:rPr lang="en" b="1"/>
              <a:t>158</a:t>
            </a:r>
            <a:r>
              <a:rPr lang="en"/>
              <a:t> Prober IPs</a:t>
            </a:r>
          </a:p>
        </p:txBody>
      </p:sp>
      <p:sp>
        <p:nvSpPr>
          <p:cNvPr id="681" name="Shape 681"/>
          <p:cNvSpPr/>
          <p:nvPr/>
        </p:nvSpPr>
        <p:spPr>
          <a:xfrm>
            <a:off x="3153125" y="2591081"/>
            <a:ext cx="2101949" cy="539189"/>
          </a:xfrm>
          <a:prstGeom prst="flowChartTerminator">
            <a:avLst/>
          </a:prstGeom>
          <a:solidFill>
            <a:srgbClr val="FFF4F4"/>
          </a:solidFill>
          <a:ln>
            <a:noFill/>
          </a:ln>
        </p:spPr>
        <p:txBody>
          <a:bodyPr lIns="91425" tIns="91425" rIns="91425" bIns="91425" anchor="ctr" anchorCtr="0">
            <a:noAutofit/>
          </a:bodyPr>
          <a:lstStyle/>
          <a:p>
            <a:pPr lvl="0" algn="ctr" rtl="0">
              <a:spcBef>
                <a:spcPts val="0"/>
              </a:spcBef>
              <a:buNone/>
            </a:pPr>
            <a:r>
              <a:rPr lang="en"/>
              <a:t>Sybil exp. with </a:t>
            </a:r>
            <a:br>
              <a:rPr lang="en"/>
            </a:br>
            <a:r>
              <a:rPr lang="en" b="1"/>
              <a:t>1,182</a:t>
            </a:r>
            <a:r>
              <a:rPr lang="en"/>
              <a:t> Prober IPs</a:t>
            </a:r>
          </a:p>
        </p:txBody>
      </p:sp>
      <p:sp>
        <p:nvSpPr>
          <p:cNvPr id="682" name="Shape 682"/>
          <p:cNvSpPr/>
          <p:nvPr/>
        </p:nvSpPr>
        <p:spPr>
          <a:xfrm>
            <a:off x="5972525" y="2591081"/>
            <a:ext cx="2101949" cy="539189"/>
          </a:xfrm>
          <a:prstGeom prst="flowChartTerminator">
            <a:avLst/>
          </a:prstGeom>
          <a:solidFill>
            <a:srgbClr val="FFF4F4"/>
          </a:solidFill>
          <a:ln>
            <a:noFill/>
          </a:ln>
        </p:spPr>
        <p:txBody>
          <a:bodyPr lIns="91425" tIns="91425" rIns="91425" bIns="91425" anchor="ctr" anchorCtr="0">
            <a:noAutofit/>
          </a:bodyPr>
          <a:lstStyle/>
          <a:p>
            <a:pPr lvl="0" algn="ctr" rtl="0">
              <a:spcBef>
                <a:spcPts val="0"/>
              </a:spcBef>
              <a:buNone/>
            </a:pPr>
            <a:r>
              <a:rPr lang="en"/>
              <a:t>Log dataset with </a:t>
            </a:r>
            <a:br>
              <a:rPr lang="en"/>
            </a:br>
            <a:r>
              <a:rPr lang="en" sz="1600" b="1">
                <a:solidFill>
                  <a:schemeClr val="dk2"/>
                </a:solidFill>
              </a:rPr>
              <a:t>14,912</a:t>
            </a:r>
            <a:r>
              <a:rPr lang="en" b="1"/>
              <a:t> </a:t>
            </a:r>
            <a:r>
              <a:rPr lang="en"/>
              <a:t>Prober IPs</a:t>
            </a:r>
          </a:p>
        </p:txBody>
      </p:sp>
    </p:spTree>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686"/>
        <p:cNvGrpSpPr/>
        <p:nvPr/>
      </p:nvGrpSpPr>
      <p:grpSpPr>
        <a:xfrm>
          <a:off x="0" y="0"/>
          <a:ext cx="0" cy="0"/>
          <a:chOff x="0" y="0"/>
          <a:chExt cx="0" cy="0"/>
        </a:xfrm>
      </p:grpSpPr>
      <p:sp>
        <p:nvSpPr>
          <p:cNvPr id="687" name="Shape 687"/>
          <p:cNvSpPr txBox="1">
            <a:spLocks noGrp="1"/>
          </p:cNvSpPr>
          <p:nvPr>
            <p:ph type="title"/>
          </p:nvPr>
        </p:nvSpPr>
        <p:spPr>
          <a:xfrm>
            <a:off x="311700" y="445025"/>
            <a:ext cx="9278100" cy="572699"/>
          </a:xfrm>
          <a:prstGeom prst="rect">
            <a:avLst/>
          </a:prstGeom>
        </p:spPr>
        <p:txBody>
          <a:bodyPr lIns="91425" tIns="91425" rIns="91425" bIns="91425" anchor="t" anchorCtr="0">
            <a:noAutofit/>
          </a:bodyPr>
          <a:lstStyle/>
          <a:p>
            <a:pPr lvl="0" rtl="0">
              <a:spcBef>
                <a:spcPts val="0"/>
              </a:spcBef>
              <a:buClr>
                <a:schemeClr val="dk1"/>
              </a:buClr>
              <a:buSzPct val="39285"/>
              <a:buFont typeface="Arial"/>
              <a:buNone/>
            </a:pPr>
            <a:r>
              <a:rPr lang="en"/>
              <a:t>Can We Fingerprint Active Probers?</a:t>
            </a:r>
          </a:p>
          <a:p>
            <a:pPr lvl="0" rtl="0">
              <a:spcBef>
                <a:spcPts val="0"/>
              </a:spcBef>
              <a:buNone/>
            </a:pPr>
            <a:endParaRPr/>
          </a:p>
        </p:txBody>
      </p:sp>
      <p:sp>
        <p:nvSpPr>
          <p:cNvPr id="688" name="Shape 688"/>
          <p:cNvSpPr txBox="1">
            <a:spLocks noGrp="1"/>
          </p:cNvSpPr>
          <p:nvPr>
            <p:ph type="body" idx="1"/>
          </p:nvPr>
        </p:nvSpPr>
        <p:spPr>
          <a:xfrm>
            <a:off x="311700" y="1152475"/>
            <a:ext cx="8520599" cy="3416400"/>
          </a:xfrm>
          <a:prstGeom prst="rect">
            <a:avLst/>
          </a:prstGeom>
        </p:spPr>
        <p:txBody>
          <a:bodyPr lIns="91425" tIns="91425" rIns="91425" bIns="91425" anchor="t" anchorCtr="0">
            <a:noAutofit/>
          </a:bodyPr>
          <a:lstStyle/>
          <a:p>
            <a:pPr marL="457200" marR="0" lvl="0" indent="-342900" algn="l" rtl="0">
              <a:lnSpc>
                <a:spcPct val="115000"/>
              </a:lnSpc>
              <a:spcBef>
                <a:spcPts val="0"/>
              </a:spcBef>
              <a:spcAft>
                <a:spcPts val="1600"/>
              </a:spcAft>
              <a:buClr>
                <a:schemeClr val="dk2"/>
              </a:buClr>
              <a:buSzPct val="90000"/>
              <a:buFont typeface="Arial"/>
              <a:buChar char="•"/>
            </a:pPr>
            <a:r>
              <a:rPr lang="en" sz="2400" dirty="0"/>
              <a:t>TCP layer → ISN</a:t>
            </a:r>
          </a:p>
          <a:p>
            <a:pPr marL="1028700" marR="0" lvl="1" indent="-342900" algn="l" rtl="0">
              <a:lnSpc>
                <a:spcPct val="115000"/>
              </a:lnSpc>
              <a:spcBef>
                <a:spcPts val="0"/>
              </a:spcBef>
              <a:spcAft>
                <a:spcPts val="1600"/>
              </a:spcAft>
              <a:buFont typeface="Arial"/>
              <a:buChar char="•"/>
            </a:pPr>
            <a:r>
              <a:rPr lang="en" sz="2400" dirty="0"/>
              <a:t>TCP uses 32-bit initial sequence numbers (</a:t>
            </a:r>
            <a:r>
              <a:rPr lang="en" sz="2400" dirty="0">
                <a:solidFill>
                  <a:srgbClr val="980000"/>
                </a:solidFill>
              </a:rPr>
              <a:t>ISNs</a:t>
            </a:r>
            <a:r>
              <a:rPr lang="en" sz="2400" dirty="0"/>
              <a:t>)</a:t>
            </a:r>
          </a:p>
          <a:p>
            <a:pPr marL="1028700" marR="0" lvl="1" indent="-342900" algn="l" rtl="0">
              <a:lnSpc>
                <a:spcPct val="115000"/>
              </a:lnSpc>
              <a:spcBef>
                <a:spcPts val="0"/>
              </a:spcBef>
              <a:spcAft>
                <a:spcPts val="1600"/>
              </a:spcAft>
              <a:buFont typeface="Arial"/>
              <a:buChar char="•"/>
            </a:pPr>
            <a:r>
              <a:rPr lang="en" sz="2400" dirty="0"/>
              <a:t>Protects against </a:t>
            </a:r>
            <a:r>
              <a:rPr lang="en" sz="2400" dirty="0">
                <a:solidFill>
                  <a:srgbClr val="980000"/>
                </a:solidFill>
              </a:rPr>
              <a:t>off-path attackers</a:t>
            </a:r>
          </a:p>
          <a:p>
            <a:pPr marL="1028700" marR="0" lvl="1" indent="-342900" algn="l" rtl="0">
              <a:lnSpc>
                <a:spcPct val="115000"/>
              </a:lnSpc>
              <a:spcBef>
                <a:spcPts val="0"/>
              </a:spcBef>
              <a:spcAft>
                <a:spcPts val="1600"/>
              </a:spcAft>
              <a:buFont typeface="Arial"/>
              <a:buChar char="•"/>
            </a:pPr>
            <a:r>
              <a:rPr lang="en" sz="2400" dirty="0"/>
              <a:t>Attacker must guess correct ISN range to inject segments</a:t>
            </a:r>
          </a:p>
          <a:p>
            <a:pPr marL="1028700" marR="0" lvl="1" indent="-342900" algn="l" rtl="0">
              <a:lnSpc>
                <a:spcPct val="115000"/>
              </a:lnSpc>
              <a:spcBef>
                <a:spcPts val="0"/>
              </a:spcBef>
              <a:spcAft>
                <a:spcPts val="1600"/>
              </a:spcAft>
              <a:buFont typeface="Arial"/>
              <a:buChar char="•"/>
            </a:pPr>
            <a:r>
              <a:rPr lang="en" sz="2400" dirty="0"/>
              <a:t>Every SYN segment should have </a:t>
            </a:r>
            <a:r>
              <a:rPr lang="en" sz="2400" dirty="0">
                <a:solidFill>
                  <a:srgbClr val="980000"/>
                </a:solidFill>
              </a:rPr>
              <a:t>random </a:t>
            </a:r>
            <a:r>
              <a:rPr lang="en" sz="2400" dirty="0"/>
              <a:t>ISN</a:t>
            </a:r>
          </a:p>
          <a:p>
            <a:pPr marL="342900" lvl="0" indent="-342900" rtl="0">
              <a:spcBef>
                <a:spcPts val="0"/>
              </a:spcBef>
              <a:buClr>
                <a:schemeClr val="dk1"/>
              </a:buClr>
              <a:buSzPct val="55000"/>
              <a:buFont typeface="Arial"/>
              <a:buChar char="•"/>
            </a:pPr>
            <a:endParaRPr sz="2400" dirty="0"/>
          </a:p>
          <a:p>
            <a:pPr marL="342900" lvl="0" indent="-342900" rtl="0">
              <a:spcBef>
                <a:spcPts val="0"/>
              </a:spcBef>
              <a:buFont typeface="Arial"/>
              <a:buChar char="•"/>
            </a:pPr>
            <a:endParaRPr sz="2400" dirty="0"/>
          </a:p>
        </p:txBody>
      </p:sp>
      <p:sp>
        <p:nvSpPr>
          <p:cNvPr id="689" name="Shape 689"/>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56</a:t>
            </a:fld>
            <a:endParaRPr lang="en"/>
          </a:p>
        </p:txBody>
      </p:sp>
      <p:pic>
        <p:nvPicPr>
          <p:cNvPr id="690" name="Shape 690"/>
          <p:cNvPicPr preferRelativeResize="0"/>
          <p:nvPr/>
        </p:nvPicPr>
        <p:blipFill>
          <a:blip r:embed="rId3">
            <a:alphaModFix/>
          </a:blip>
          <a:stretch>
            <a:fillRect/>
          </a:stretch>
        </p:blipFill>
        <p:spPr>
          <a:xfrm>
            <a:off x="7155543" y="484324"/>
            <a:ext cx="1764381" cy="1221105"/>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694"/>
        <p:cNvGrpSpPr/>
        <p:nvPr/>
      </p:nvGrpSpPr>
      <p:grpSpPr>
        <a:xfrm>
          <a:off x="0" y="0"/>
          <a:ext cx="0" cy="0"/>
          <a:chOff x="0" y="0"/>
          <a:chExt cx="0" cy="0"/>
        </a:xfrm>
      </p:grpSpPr>
      <p:sp>
        <p:nvSpPr>
          <p:cNvPr id="695" name="Shape 695"/>
          <p:cNvSpPr txBox="1">
            <a:spLocks noGrp="1"/>
          </p:cNvSpPr>
          <p:nvPr>
            <p:ph type="title"/>
          </p:nvPr>
        </p:nvSpPr>
        <p:spPr>
          <a:xfrm>
            <a:off x="311700" y="445025"/>
            <a:ext cx="9278100" cy="572700"/>
          </a:xfrm>
          <a:prstGeom prst="rect">
            <a:avLst/>
          </a:prstGeom>
        </p:spPr>
        <p:txBody>
          <a:bodyPr lIns="91425" tIns="91425" rIns="91425" bIns="91425" anchor="t" anchorCtr="0">
            <a:noAutofit/>
          </a:bodyPr>
          <a:lstStyle/>
          <a:p>
            <a:pPr lvl="0" rtl="0">
              <a:spcBef>
                <a:spcPts val="0"/>
              </a:spcBef>
              <a:buClr>
                <a:schemeClr val="dk1"/>
              </a:buClr>
              <a:buSzPct val="39285"/>
              <a:buFont typeface="Arial"/>
              <a:buNone/>
            </a:pPr>
            <a:r>
              <a:rPr lang="en-US" dirty="0" smtClean="0"/>
              <a:t>Fingerprinting Active Probers</a:t>
            </a:r>
            <a:endParaRPr lang="en" dirty="0"/>
          </a:p>
          <a:p>
            <a:pPr lvl="0" rtl="0">
              <a:spcBef>
                <a:spcPts val="0"/>
              </a:spcBef>
              <a:buNone/>
            </a:pPr>
            <a:endParaRPr dirty="0"/>
          </a:p>
        </p:txBody>
      </p:sp>
      <p:sp>
        <p:nvSpPr>
          <p:cNvPr id="696" name="Shape 696"/>
          <p:cNvSpPr txBox="1">
            <a:spLocks noGrp="1"/>
          </p:cNvSpPr>
          <p:nvPr>
            <p:ph type="body" idx="1"/>
          </p:nvPr>
        </p:nvSpPr>
        <p:spPr>
          <a:xfrm>
            <a:off x="311700" y="1152475"/>
            <a:ext cx="8520600" cy="3416400"/>
          </a:xfrm>
          <a:prstGeom prst="rect">
            <a:avLst/>
          </a:prstGeom>
        </p:spPr>
        <p:txBody>
          <a:bodyPr lIns="91425" tIns="91425" rIns="91425" bIns="91425" anchor="t" anchorCtr="0">
            <a:noAutofit/>
          </a:bodyPr>
          <a:lstStyle/>
          <a:p>
            <a:pPr marL="457200" marR="0" lvl="0" indent="-342900" algn="l" rtl="0">
              <a:lnSpc>
                <a:spcPct val="115000"/>
              </a:lnSpc>
              <a:spcBef>
                <a:spcPts val="0"/>
              </a:spcBef>
              <a:spcAft>
                <a:spcPts val="1600"/>
              </a:spcAft>
              <a:buClr>
                <a:schemeClr val="dk2"/>
              </a:buClr>
              <a:buSzPct val="90000"/>
              <a:buFont typeface="Arial"/>
            </a:pPr>
            <a:r>
              <a:rPr lang="en"/>
              <a:t>TCP layer → ISN</a:t>
            </a:r>
          </a:p>
          <a:p>
            <a:pPr marL="914400" marR="0" lvl="1" indent="-228600" algn="l" rtl="0">
              <a:lnSpc>
                <a:spcPct val="115000"/>
              </a:lnSpc>
              <a:spcBef>
                <a:spcPts val="0"/>
              </a:spcBef>
              <a:spcAft>
                <a:spcPts val="1600"/>
              </a:spcAft>
            </a:pPr>
            <a:r>
              <a:rPr lang="en"/>
              <a:t>TCP uses 32-bit initial sequence numbers (ISNs)</a:t>
            </a:r>
          </a:p>
          <a:p>
            <a:pPr marL="914400" marR="0" lvl="1" indent="-228600" algn="l" rtl="0">
              <a:lnSpc>
                <a:spcPct val="115000"/>
              </a:lnSpc>
              <a:spcBef>
                <a:spcPts val="0"/>
              </a:spcBef>
              <a:spcAft>
                <a:spcPts val="1600"/>
              </a:spcAft>
            </a:pPr>
            <a:r>
              <a:rPr lang="en"/>
              <a:t>Protects against off-path attackers</a:t>
            </a:r>
          </a:p>
          <a:p>
            <a:pPr marL="914400" marR="0" lvl="1" indent="-228600" algn="l" rtl="0">
              <a:lnSpc>
                <a:spcPct val="115000"/>
              </a:lnSpc>
              <a:spcBef>
                <a:spcPts val="0"/>
              </a:spcBef>
              <a:spcAft>
                <a:spcPts val="1600"/>
              </a:spcAft>
            </a:pPr>
            <a:r>
              <a:rPr lang="en"/>
              <a:t>Attacker must guess correct ISN range to inject segments</a:t>
            </a:r>
          </a:p>
          <a:p>
            <a:pPr marL="914400" marR="0" lvl="1" indent="-228600" algn="l" rtl="0">
              <a:lnSpc>
                <a:spcPct val="115000"/>
              </a:lnSpc>
              <a:spcBef>
                <a:spcPts val="0"/>
              </a:spcBef>
              <a:spcAft>
                <a:spcPts val="1600"/>
              </a:spcAft>
            </a:pPr>
            <a:r>
              <a:rPr lang="en"/>
              <a:t>Every SYN segment should have random ISN</a:t>
            </a:r>
          </a:p>
          <a:p>
            <a:pPr marL="914400" marR="0" lvl="1" indent="-228600" algn="l" rtl="0">
              <a:lnSpc>
                <a:spcPct val="115000"/>
              </a:lnSpc>
              <a:spcBef>
                <a:spcPts val="0"/>
              </a:spcBef>
              <a:spcAft>
                <a:spcPts val="1600"/>
              </a:spcAft>
            </a:pPr>
            <a:endParaRPr/>
          </a:p>
          <a:p>
            <a:pPr marL="914400" marR="0" lvl="1" indent="-228600" algn="l" rtl="0">
              <a:lnSpc>
                <a:spcPct val="115000"/>
              </a:lnSpc>
              <a:spcBef>
                <a:spcPts val="0"/>
              </a:spcBef>
              <a:spcAft>
                <a:spcPts val="1600"/>
              </a:spcAft>
            </a:pPr>
            <a:endParaRPr/>
          </a:p>
          <a:p>
            <a:pPr lvl="0" rtl="0">
              <a:spcBef>
                <a:spcPts val="0"/>
              </a:spcBef>
              <a:buClr>
                <a:schemeClr val="dk1"/>
              </a:buClr>
              <a:buSzPct val="55000"/>
              <a:buFont typeface="Arial"/>
              <a:buNone/>
            </a:pPr>
            <a:endParaRPr/>
          </a:p>
          <a:p>
            <a:pPr lvl="0" rtl="0">
              <a:spcBef>
                <a:spcPts val="0"/>
              </a:spcBef>
              <a:buNone/>
            </a:pPr>
            <a:endParaRPr/>
          </a:p>
        </p:txBody>
      </p:sp>
      <p:sp>
        <p:nvSpPr>
          <p:cNvPr id="697" name="Shape 697"/>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57</a:t>
            </a:fld>
            <a:endParaRPr lang="en"/>
          </a:p>
        </p:txBody>
      </p:sp>
      <p:pic>
        <p:nvPicPr>
          <p:cNvPr id="698" name="Shape 698"/>
          <p:cNvPicPr preferRelativeResize="0"/>
          <p:nvPr/>
        </p:nvPicPr>
        <p:blipFill>
          <a:blip r:embed="rId3">
            <a:alphaModFix/>
          </a:blip>
          <a:stretch>
            <a:fillRect/>
          </a:stretch>
        </p:blipFill>
        <p:spPr>
          <a:xfrm>
            <a:off x="6901543" y="484324"/>
            <a:ext cx="2018381" cy="1489619"/>
          </a:xfrm>
          <a:prstGeom prst="rect">
            <a:avLst/>
          </a:prstGeom>
          <a:noFill/>
          <a:ln>
            <a:noFill/>
          </a:ln>
        </p:spPr>
      </p:pic>
      <p:pic>
        <p:nvPicPr>
          <p:cNvPr id="699" name="Shape 699" descr="isns_half.txt.png"/>
          <p:cNvPicPr preferRelativeResize="0"/>
          <p:nvPr/>
        </p:nvPicPr>
        <p:blipFill rotWithShape="1">
          <a:blip r:embed="rId4">
            <a:alphaModFix/>
          </a:blip>
          <a:srcRect t="18254" b="5999"/>
          <a:stretch/>
        </p:blipFill>
        <p:spPr>
          <a:xfrm>
            <a:off x="0" y="2691524"/>
            <a:ext cx="9144000" cy="2077774"/>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703"/>
        <p:cNvGrpSpPr/>
        <p:nvPr/>
      </p:nvGrpSpPr>
      <p:grpSpPr>
        <a:xfrm>
          <a:off x="0" y="0"/>
          <a:ext cx="0" cy="0"/>
          <a:chOff x="0" y="0"/>
          <a:chExt cx="0" cy="0"/>
        </a:xfrm>
      </p:grpSpPr>
      <p:sp>
        <p:nvSpPr>
          <p:cNvPr id="704" name="Shape 704"/>
          <p:cNvSpPr txBox="1">
            <a:spLocks noGrp="1"/>
          </p:cNvSpPr>
          <p:nvPr>
            <p:ph type="title"/>
          </p:nvPr>
        </p:nvSpPr>
        <p:spPr>
          <a:xfrm>
            <a:off x="311700" y="445025"/>
            <a:ext cx="9278100" cy="572700"/>
          </a:xfrm>
          <a:prstGeom prst="rect">
            <a:avLst/>
          </a:prstGeom>
        </p:spPr>
        <p:txBody>
          <a:bodyPr lIns="91425" tIns="91425" rIns="91425" bIns="91425" anchor="t" anchorCtr="0">
            <a:noAutofit/>
          </a:bodyPr>
          <a:lstStyle/>
          <a:p>
            <a:pPr lvl="0" rtl="0">
              <a:spcBef>
                <a:spcPts val="0"/>
              </a:spcBef>
              <a:buClr>
                <a:schemeClr val="dk1"/>
              </a:buClr>
              <a:buSzPct val="39285"/>
              <a:buFont typeface="Arial"/>
              <a:buNone/>
            </a:pPr>
            <a:r>
              <a:rPr lang="en-US" dirty="0" smtClean="0"/>
              <a:t>Fingerprinting Active Probers</a:t>
            </a:r>
            <a:endParaRPr lang="en" dirty="0"/>
          </a:p>
          <a:p>
            <a:pPr lvl="0" rtl="0">
              <a:spcBef>
                <a:spcPts val="0"/>
              </a:spcBef>
              <a:buNone/>
            </a:pPr>
            <a:endParaRPr dirty="0"/>
          </a:p>
        </p:txBody>
      </p:sp>
      <p:sp>
        <p:nvSpPr>
          <p:cNvPr id="705" name="Shape 705"/>
          <p:cNvSpPr txBox="1">
            <a:spLocks noGrp="1"/>
          </p:cNvSpPr>
          <p:nvPr>
            <p:ph type="body" idx="1"/>
          </p:nvPr>
        </p:nvSpPr>
        <p:spPr>
          <a:xfrm>
            <a:off x="311700" y="1152475"/>
            <a:ext cx="8520600" cy="3416400"/>
          </a:xfrm>
          <a:prstGeom prst="rect">
            <a:avLst/>
          </a:prstGeom>
        </p:spPr>
        <p:txBody>
          <a:bodyPr lIns="91425" tIns="91425" rIns="91425" bIns="91425" anchor="t" anchorCtr="0">
            <a:noAutofit/>
          </a:bodyPr>
          <a:lstStyle/>
          <a:p>
            <a:pPr marL="457200" marR="0" lvl="0" indent="-342900" algn="l" rtl="0">
              <a:lnSpc>
                <a:spcPct val="115000"/>
              </a:lnSpc>
              <a:spcBef>
                <a:spcPts val="0"/>
              </a:spcBef>
              <a:spcAft>
                <a:spcPts val="1600"/>
              </a:spcAft>
              <a:buClr>
                <a:schemeClr val="dk2"/>
              </a:buClr>
              <a:buSzPct val="90000"/>
              <a:buFont typeface="Arial"/>
            </a:pPr>
            <a:r>
              <a:rPr lang="en"/>
              <a:t>TCP layer → ISN</a:t>
            </a:r>
          </a:p>
          <a:p>
            <a:pPr marL="914400" marR="0" lvl="1" indent="-228600" algn="l" rtl="0">
              <a:lnSpc>
                <a:spcPct val="115000"/>
              </a:lnSpc>
              <a:spcBef>
                <a:spcPts val="0"/>
              </a:spcBef>
              <a:spcAft>
                <a:spcPts val="1600"/>
              </a:spcAft>
            </a:pPr>
            <a:r>
              <a:rPr lang="en"/>
              <a:t>TCP uses 32-bit initial sequence numbers (ISNs)</a:t>
            </a:r>
          </a:p>
          <a:p>
            <a:pPr marL="914400" marR="0" lvl="1" indent="-228600" algn="l" rtl="0">
              <a:lnSpc>
                <a:spcPct val="115000"/>
              </a:lnSpc>
              <a:spcBef>
                <a:spcPts val="0"/>
              </a:spcBef>
              <a:spcAft>
                <a:spcPts val="1600"/>
              </a:spcAft>
            </a:pPr>
            <a:r>
              <a:rPr lang="en"/>
              <a:t>Protects against off-path attackers</a:t>
            </a:r>
          </a:p>
          <a:p>
            <a:pPr marL="914400" marR="0" lvl="1" indent="-228600" algn="l" rtl="0">
              <a:lnSpc>
                <a:spcPct val="115000"/>
              </a:lnSpc>
              <a:spcBef>
                <a:spcPts val="0"/>
              </a:spcBef>
              <a:spcAft>
                <a:spcPts val="1600"/>
              </a:spcAft>
            </a:pPr>
            <a:r>
              <a:rPr lang="en"/>
              <a:t>Attacker must guess correct ISN range to inject segments</a:t>
            </a:r>
          </a:p>
          <a:p>
            <a:pPr marL="914400" marR="0" lvl="1" indent="-228600" algn="l" rtl="0">
              <a:lnSpc>
                <a:spcPct val="115000"/>
              </a:lnSpc>
              <a:spcBef>
                <a:spcPts val="0"/>
              </a:spcBef>
              <a:spcAft>
                <a:spcPts val="1600"/>
              </a:spcAft>
            </a:pPr>
            <a:r>
              <a:rPr lang="en"/>
              <a:t>Every SYN segment should have random ISN</a:t>
            </a:r>
          </a:p>
          <a:p>
            <a:pPr marL="914400" marR="0" lvl="1" indent="-228600" algn="l" rtl="0">
              <a:lnSpc>
                <a:spcPct val="115000"/>
              </a:lnSpc>
              <a:spcBef>
                <a:spcPts val="0"/>
              </a:spcBef>
              <a:spcAft>
                <a:spcPts val="1600"/>
              </a:spcAft>
            </a:pPr>
            <a:endParaRPr/>
          </a:p>
          <a:p>
            <a:pPr marL="914400" marR="0" lvl="1" indent="-228600" algn="l" rtl="0">
              <a:lnSpc>
                <a:spcPct val="115000"/>
              </a:lnSpc>
              <a:spcBef>
                <a:spcPts val="0"/>
              </a:spcBef>
              <a:spcAft>
                <a:spcPts val="1600"/>
              </a:spcAft>
            </a:pPr>
            <a:endParaRPr/>
          </a:p>
          <a:p>
            <a:pPr lvl="0" rtl="0">
              <a:spcBef>
                <a:spcPts val="0"/>
              </a:spcBef>
              <a:buClr>
                <a:schemeClr val="dk1"/>
              </a:buClr>
              <a:buSzPct val="55000"/>
              <a:buFont typeface="Arial"/>
              <a:buNone/>
            </a:pPr>
            <a:endParaRPr/>
          </a:p>
          <a:p>
            <a:pPr lvl="0" rtl="0">
              <a:spcBef>
                <a:spcPts val="0"/>
              </a:spcBef>
              <a:buNone/>
            </a:pPr>
            <a:endParaRPr/>
          </a:p>
        </p:txBody>
      </p:sp>
      <p:sp>
        <p:nvSpPr>
          <p:cNvPr id="706" name="Shape 706"/>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58</a:t>
            </a:fld>
            <a:endParaRPr lang="en"/>
          </a:p>
        </p:txBody>
      </p:sp>
      <p:pic>
        <p:nvPicPr>
          <p:cNvPr id="707" name="Shape 707"/>
          <p:cNvPicPr preferRelativeResize="0"/>
          <p:nvPr/>
        </p:nvPicPr>
        <p:blipFill>
          <a:blip r:embed="rId3">
            <a:alphaModFix/>
          </a:blip>
          <a:stretch>
            <a:fillRect/>
          </a:stretch>
        </p:blipFill>
        <p:spPr>
          <a:xfrm>
            <a:off x="6705601" y="484324"/>
            <a:ext cx="2214324" cy="1627505"/>
          </a:xfrm>
          <a:prstGeom prst="rect">
            <a:avLst/>
          </a:prstGeom>
          <a:noFill/>
          <a:ln>
            <a:noFill/>
          </a:ln>
        </p:spPr>
      </p:pic>
      <p:pic>
        <p:nvPicPr>
          <p:cNvPr id="708" name="Shape 708" descr="isns_half.txt.png"/>
          <p:cNvPicPr preferRelativeResize="0"/>
          <p:nvPr/>
        </p:nvPicPr>
        <p:blipFill rotWithShape="1">
          <a:blip r:embed="rId4">
            <a:alphaModFix/>
          </a:blip>
          <a:srcRect t="18835" b="6626"/>
          <a:stretch/>
        </p:blipFill>
        <p:spPr>
          <a:xfrm>
            <a:off x="0" y="2707473"/>
            <a:ext cx="9144000" cy="2044799"/>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712"/>
        <p:cNvGrpSpPr/>
        <p:nvPr/>
      </p:nvGrpSpPr>
      <p:grpSpPr>
        <a:xfrm>
          <a:off x="0" y="0"/>
          <a:ext cx="0" cy="0"/>
          <a:chOff x="0" y="0"/>
          <a:chExt cx="0" cy="0"/>
        </a:xfrm>
      </p:grpSpPr>
      <p:sp>
        <p:nvSpPr>
          <p:cNvPr id="713" name="Shape 713"/>
          <p:cNvSpPr txBox="1">
            <a:spLocks noGrp="1"/>
          </p:cNvSpPr>
          <p:nvPr>
            <p:ph type="title"/>
          </p:nvPr>
        </p:nvSpPr>
        <p:spPr>
          <a:xfrm>
            <a:off x="311700" y="445025"/>
            <a:ext cx="8520599" cy="572699"/>
          </a:xfrm>
          <a:prstGeom prst="rect">
            <a:avLst/>
          </a:prstGeom>
        </p:spPr>
        <p:txBody>
          <a:bodyPr lIns="91425" tIns="91425" rIns="91425" bIns="91425" anchor="t" anchorCtr="0">
            <a:noAutofit/>
          </a:bodyPr>
          <a:lstStyle/>
          <a:p>
            <a:pPr lvl="0">
              <a:spcBef>
                <a:spcPts val="0"/>
              </a:spcBef>
              <a:buNone/>
            </a:pPr>
            <a:r>
              <a:rPr lang="en"/>
              <a:t>What do These Patterns Mean?</a:t>
            </a:r>
          </a:p>
        </p:txBody>
      </p:sp>
      <p:sp>
        <p:nvSpPr>
          <p:cNvPr id="714" name="Shape 714"/>
          <p:cNvSpPr txBox="1">
            <a:spLocks noGrp="1"/>
          </p:cNvSpPr>
          <p:nvPr>
            <p:ph type="body" idx="1"/>
          </p:nvPr>
        </p:nvSpPr>
        <p:spPr>
          <a:xfrm>
            <a:off x="311700" y="1152475"/>
            <a:ext cx="8520599" cy="3416400"/>
          </a:xfrm>
          <a:prstGeom prst="rect">
            <a:avLst/>
          </a:prstGeom>
        </p:spPr>
        <p:txBody>
          <a:bodyPr lIns="91425" tIns="91425" rIns="91425" bIns="91425" anchor="t" anchorCtr="0">
            <a:noAutofit/>
          </a:bodyPr>
          <a:lstStyle/>
          <a:p>
            <a:pPr marL="457200" lvl="0" indent="-342900" rtl="0">
              <a:lnSpc>
                <a:spcPct val="100000"/>
              </a:lnSpc>
              <a:spcBef>
                <a:spcPts val="0"/>
              </a:spcBef>
              <a:buSzPct val="100000"/>
              <a:buFont typeface="Arial"/>
              <a:buChar char="•"/>
            </a:pPr>
            <a:r>
              <a:rPr lang="en" sz="2400" dirty="0"/>
              <a:t>Active probing connections </a:t>
            </a:r>
            <a:r>
              <a:rPr lang="en" sz="2400" b="1" dirty="0">
                <a:solidFill>
                  <a:srgbClr val="980000"/>
                </a:solidFill>
              </a:rPr>
              <a:t>leak shared state</a:t>
            </a:r>
          </a:p>
          <a:p>
            <a:pPr marL="914400" lvl="1" indent="-342900" rtl="0">
              <a:lnSpc>
                <a:spcPct val="100000"/>
              </a:lnSpc>
              <a:spcBef>
                <a:spcPts val="0"/>
              </a:spcBef>
              <a:buSzPct val="100000"/>
              <a:buFont typeface="Arial"/>
              <a:buChar char="•"/>
            </a:pPr>
            <a:r>
              <a:rPr lang="en" sz="2400" dirty="0"/>
              <a:t>ISNs, TSval, source ports, ...</a:t>
            </a:r>
          </a:p>
          <a:p>
            <a:pPr marL="457200" lvl="0" indent="-342900" rtl="0">
              <a:lnSpc>
                <a:spcPct val="100000"/>
              </a:lnSpc>
              <a:spcBef>
                <a:spcPts val="0"/>
              </a:spcBef>
              <a:buSzPct val="100000"/>
              <a:buFont typeface="Arial"/>
              <a:buChar char="•"/>
            </a:pPr>
            <a:r>
              <a:rPr lang="en" sz="2400" dirty="0"/>
              <a:t>GFW likely operates only </a:t>
            </a:r>
            <a:r>
              <a:rPr lang="en" sz="2400" b="1" dirty="0">
                <a:solidFill>
                  <a:srgbClr val="980000"/>
                </a:solidFill>
              </a:rPr>
              <a:t>few physical systems</a:t>
            </a:r>
          </a:p>
          <a:p>
            <a:pPr marL="457200" lvl="0" indent="-342900" rtl="0">
              <a:lnSpc>
                <a:spcPct val="100000"/>
              </a:lnSpc>
              <a:spcBef>
                <a:spcPts val="0"/>
              </a:spcBef>
              <a:buSzPct val="100000"/>
              <a:buFont typeface="Arial"/>
              <a:buChar char="•"/>
            </a:pPr>
            <a:r>
              <a:rPr lang="en" sz="2400" dirty="0"/>
              <a:t>Thousands of IP addresses are controlled by </a:t>
            </a:r>
            <a:r>
              <a:rPr lang="en" sz="2400" b="1" dirty="0">
                <a:solidFill>
                  <a:srgbClr val="980000"/>
                </a:solidFill>
              </a:rPr>
              <a:t>central source</a:t>
            </a:r>
          </a:p>
          <a:p>
            <a:pPr marL="457200" lvl="0" indent="-342900" rtl="0">
              <a:lnSpc>
                <a:spcPct val="100000"/>
              </a:lnSpc>
              <a:spcBef>
                <a:spcPts val="0"/>
              </a:spcBef>
              <a:buSzPct val="100000"/>
              <a:buFont typeface="Arial"/>
              <a:buChar char="•"/>
            </a:pPr>
            <a:r>
              <a:rPr lang="en" sz="2400" dirty="0"/>
              <a:t>Does does not seem like off-the-shelf networking stack</a:t>
            </a:r>
          </a:p>
          <a:p>
            <a:pPr marL="457200" lvl="0" indent="-342900" rtl="0">
              <a:lnSpc>
                <a:spcPct val="100000"/>
              </a:lnSpc>
              <a:spcBef>
                <a:spcPts val="0"/>
              </a:spcBef>
              <a:buSzPct val="100000"/>
              <a:buFont typeface="Arial"/>
              <a:buChar char="•"/>
            </a:pPr>
            <a:r>
              <a:rPr lang="en" sz="2400" dirty="0"/>
              <a:t>User space TCP stack?</a:t>
            </a:r>
          </a:p>
        </p:txBody>
      </p:sp>
      <p:sp>
        <p:nvSpPr>
          <p:cNvPr id="715" name="Shape 715"/>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59</a:t>
            </a:fld>
            <a:endParaRPr lang="en"/>
          </a:p>
        </p:txBody>
      </p:sp>
    </p:spTree>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Straight Connector 26"/>
          <p:cNvCxnSpPr/>
          <p:nvPr/>
        </p:nvCxnSpPr>
        <p:spPr>
          <a:xfrm flipV="1">
            <a:off x="6540269" y="2750369"/>
            <a:ext cx="923856" cy="27432"/>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a:endCxn id="49" idx="2"/>
          </p:cNvCxnSpPr>
          <p:nvPr/>
        </p:nvCxnSpPr>
        <p:spPr>
          <a:xfrm>
            <a:off x="1752426" y="2848552"/>
            <a:ext cx="707524" cy="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7" name="TextBox 10"/>
          <p:cNvSpPr txBox="1">
            <a:spLocks noChangeArrowheads="1"/>
          </p:cNvSpPr>
          <p:nvPr/>
        </p:nvSpPr>
        <p:spPr bwMode="auto">
          <a:xfrm>
            <a:off x="2198443" y="3415524"/>
            <a:ext cx="1855947" cy="461665"/>
          </a:xfrm>
          <a:prstGeom prst="rect">
            <a:avLst/>
          </a:prstGeom>
          <a:noFill/>
          <a:ln w="9525">
            <a:noFill/>
            <a:miter lim="800000"/>
            <a:headEnd/>
            <a:tailEnd/>
          </a:ln>
        </p:spPr>
        <p:txBody>
          <a:bodyPr wrap="none">
            <a:spAutoFit/>
          </a:bodyPr>
          <a:lstStyle/>
          <a:p>
            <a:r>
              <a:rPr lang="en-US" sz="2400" dirty="0" smtClean="0">
                <a:latin typeface="Calibri" pitchFamily="34" charset="0"/>
              </a:rPr>
              <a:t>Censored net</a:t>
            </a:r>
            <a:endParaRPr lang="en-US" sz="2400" dirty="0">
              <a:latin typeface="Calibri" pitchFamily="34" charset="0"/>
            </a:endParaRPr>
          </a:p>
        </p:txBody>
      </p:sp>
      <p:sp>
        <p:nvSpPr>
          <p:cNvPr id="46" name="TextBox 11"/>
          <p:cNvSpPr txBox="1">
            <a:spLocks noChangeArrowheads="1"/>
          </p:cNvSpPr>
          <p:nvPr/>
        </p:nvSpPr>
        <p:spPr bwMode="auto">
          <a:xfrm>
            <a:off x="4980420" y="3440776"/>
            <a:ext cx="2181156" cy="461665"/>
          </a:xfrm>
          <a:prstGeom prst="rect">
            <a:avLst/>
          </a:prstGeom>
          <a:noFill/>
          <a:ln w="9525">
            <a:noFill/>
            <a:miter lim="800000"/>
            <a:headEnd/>
            <a:tailEnd/>
          </a:ln>
        </p:spPr>
        <p:txBody>
          <a:bodyPr wrap="none">
            <a:spAutoFit/>
          </a:bodyPr>
          <a:lstStyle/>
          <a:p>
            <a:r>
              <a:rPr lang="en-US" sz="2400" dirty="0" smtClean="0">
                <a:latin typeface="Calibri" pitchFamily="34" charset="0"/>
              </a:rPr>
              <a:t>Uncensored net</a:t>
            </a:r>
            <a:endParaRPr lang="en-US" sz="2400" dirty="0">
              <a:latin typeface="Calibri" pitchFamily="34" charset="0"/>
            </a:endParaRPr>
          </a:p>
        </p:txBody>
      </p:sp>
      <p:sp>
        <p:nvSpPr>
          <p:cNvPr id="47" name="TextBox 46"/>
          <p:cNvSpPr txBox="1"/>
          <p:nvPr/>
        </p:nvSpPr>
        <p:spPr>
          <a:xfrm>
            <a:off x="7393732" y="3156142"/>
            <a:ext cx="732292" cy="461665"/>
          </a:xfrm>
          <a:prstGeom prst="rect">
            <a:avLst/>
          </a:prstGeom>
          <a:noFill/>
        </p:spPr>
        <p:txBody>
          <a:bodyPr wrap="none" rtlCol="0">
            <a:spAutoFit/>
          </a:bodyPr>
          <a:lstStyle/>
          <a:p>
            <a:r>
              <a:rPr lang="en-US" sz="2400" dirty="0" smtClean="0">
                <a:latin typeface="+mj-lt"/>
              </a:rPr>
              <a:t>Bob</a:t>
            </a:r>
            <a:endParaRPr lang="en-US" sz="2400" dirty="0">
              <a:latin typeface="+mj-lt"/>
            </a:endParaRPr>
          </a:p>
        </p:txBody>
      </p:sp>
      <p:sp>
        <p:nvSpPr>
          <p:cNvPr id="49" name="Cloud 48"/>
          <p:cNvSpPr/>
          <p:nvPr/>
        </p:nvSpPr>
        <p:spPr>
          <a:xfrm>
            <a:off x="2454099" y="2282545"/>
            <a:ext cx="1886689" cy="1132013"/>
          </a:xfrm>
          <a:prstGeom prst="cloud">
            <a:avLst/>
          </a:prstGeom>
          <a:solidFill>
            <a:schemeClr val="bg2"/>
          </a:solidFill>
          <a:ln>
            <a:solidFill>
              <a:schemeClr val="accent2"/>
            </a:solidFill>
          </a:ln>
        </p:spPr>
        <p:style>
          <a:lnRef idx="2">
            <a:schemeClr val="accent2"/>
          </a:lnRef>
          <a:fillRef idx="1">
            <a:schemeClr val="lt1"/>
          </a:fillRef>
          <a:effectRef idx="0">
            <a:schemeClr val="accent2"/>
          </a:effectRef>
          <a:fontRef idx="minor">
            <a:schemeClr val="dk1"/>
          </a:fontRef>
        </p:style>
        <p:txBody>
          <a:bodyPr anchor="ctr"/>
          <a:lstStyle/>
          <a:p>
            <a:pPr algn="ctr" fontAlgn="auto">
              <a:spcBef>
                <a:spcPts val="0"/>
              </a:spcBef>
              <a:spcAft>
                <a:spcPts val="0"/>
              </a:spcAft>
              <a:defRPr/>
            </a:pPr>
            <a:endParaRPr lang="en-US"/>
          </a:p>
        </p:txBody>
      </p:sp>
      <p:sp>
        <p:nvSpPr>
          <p:cNvPr id="50" name="Cloud 49"/>
          <p:cNvSpPr/>
          <p:nvPr/>
        </p:nvSpPr>
        <p:spPr>
          <a:xfrm>
            <a:off x="4865463" y="2282545"/>
            <a:ext cx="1886689" cy="1132013"/>
          </a:xfrm>
          <a:prstGeom prst="cloud">
            <a:avLst/>
          </a:prstGeom>
          <a:solidFill>
            <a:schemeClr val="bg2"/>
          </a:solidFill>
          <a:ln>
            <a:solidFill>
              <a:schemeClr val="accent3"/>
            </a:solidFill>
          </a:ln>
        </p:spPr>
        <p:style>
          <a:lnRef idx="2">
            <a:schemeClr val="accent3"/>
          </a:lnRef>
          <a:fillRef idx="1">
            <a:schemeClr val="lt1"/>
          </a:fillRef>
          <a:effectRef idx="0">
            <a:schemeClr val="accent3"/>
          </a:effectRef>
          <a:fontRef idx="minor">
            <a:schemeClr val="dk1"/>
          </a:fontRef>
        </p:style>
        <p:txBody>
          <a:bodyPr anchor="ctr"/>
          <a:lstStyle/>
          <a:p>
            <a:pPr algn="ctr" fontAlgn="auto">
              <a:spcBef>
                <a:spcPts val="0"/>
              </a:spcBef>
              <a:spcAft>
                <a:spcPts val="0"/>
              </a:spcAft>
              <a:defRPr/>
            </a:pPr>
            <a:endParaRPr lang="en-US"/>
          </a:p>
        </p:txBody>
      </p:sp>
      <p:sp>
        <p:nvSpPr>
          <p:cNvPr id="51" name="TextBox 12"/>
          <p:cNvSpPr txBox="1">
            <a:spLocks noChangeArrowheads="1"/>
          </p:cNvSpPr>
          <p:nvPr/>
        </p:nvSpPr>
        <p:spPr bwMode="auto">
          <a:xfrm>
            <a:off x="4054390" y="2155992"/>
            <a:ext cx="1279610" cy="461665"/>
          </a:xfrm>
          <a:prstGeom prst="rect">
            <a:avLst/>
          </a:prstGeom>
          <a:noFill/>
          <a:ln w="9525">
            <a:noFill/>
            <a:miter lim="800000"/>
            <a:headEnd/>
            <a:tailEnd/>
          </a:ln>
        </p:spPr>
        <p:txBody>
          <a:bodyPr wrap="square">
            <a:spAutoFit/>
          </a:bodyPr>
          <a:lstStyle/>
          <a:p>
            <a:r>
              <a:rPr lang="en-US" sz="2400" dirty="0">
                <a:latin typeface="Calibri" pitchFamily="34" charset="0"/>
              </a:rPr>
              <a:t>Firewall</a:t>
            </a:r>
          </a:p>
        </p:txBody>
      </p:sp>
      <p:pic>
        <p:nvPicPr>
          <p:cNvPr id="52" name="Picture 2" descr="User.png"/>
          <p:cNvPicPr>
            <a:picLocks noChangeAspect="1"/>
          </p:cNvPicPr>
          <p:nvPr/>
        </p:nvPicPr>
        <p:blipFill>
          <a:blip r:embed="rId3" cstate="print"/>
          <a:srcRect/>
          <a:stretch>
            <a:fillRect/>
          </a:stretch>
        </p:blipFill>
        <p:spPr bwMode="auto">
          <a:xfrm>
            <a:off x="944748" y="2459422"/>
            <a:ext cx="1037679" cy="778259"/>
          </a:xfrm>
          <a:prstGeom prst="rect">
            <a:avLst/>
          </a:prstGeom>
          <a:noFill/>
          <a:ln w="9525">
            <a:noFill/>
            <a:miter lim="800000"/>
            <a:headEnd/>
            <a:tailEnd/>
          </a:ln>
        </p:spPr>
      </p:pic>
      <p:sp>
        <p:nvSpPr>
          <p:cNvPr id="54" name="TextBox 53"/>
          <p:cNvSpPr txBox="1"/>
          <p:nvPr/>
        </p:nvSpPr>
        <p:spPr>
          <a:xfrm>
            <a:off x="710082" y="3184692"/>
            <a:ext cx="1194919" cy="461665"/>
          </a:xfrm>
          <a:prstGeom prst="rect">
            <a:avLst/>
          </a:prstGeom>
          <a:noFill/>
        </p:spPr>
        <p:txBody>
          <a:bodyPr wrap="square" rtlCol="0">
            <a:spAutoFit/>
          </a:bodyPr>
          <a:lstStyle/>
          <a:p>
            <a:pPr algn="ctr"/>
            <a:r>
              <a:rPr lang="en-US" sz="2400" dirty="0" smtClean="0">
                <a:latin typeface="+mn-lt"/>
              </a:rPr>
              <a:t>Alice</a:t>
            </a:r>
            <a:endParaRPr lang="en-US" sz="2400" dirty="0">
              <a:latin typeface="+mn-lt"/>
            </a:endParaRPr>
          </a:p>
        </p:txBody>
      </p:sp>
      <p:pic>
        <p:nvPicPr>
          <p:cNvPr id="55" name="Picture 8" descr="firewall.png"/>
          <p:cNvPicPr>
            <a:picLocks noChangeAspect="1"/>
          </p:cNvPicPr>
          <p:nvPr/>
        </p:nvPicPr>
        <p:blipFill>
          <a:blip r:embed="rId4" cstate="print">
            <a:lum bright="10000" contrast="10000"/>
          </a:blip>
          <a:srcRect/>
          <a:stretch>
            <a:fillRect/>
          </a:stretch>
        </p:blipFill>
        <p:spPr bwMode="auto">
          <a:xfrm flipH="1">
            <a:off x="3834050" y="2282545"/>
            <a:ext cx="1385538" cy="1039153"/>
          </a:xfrm>
          <a:prstGeom prst="rect">
            <a:avLst/>
          </a:prstGeom>
          <a:noFill/>
          <a:ln w="9525">
            <a:noFill/>
            <a:miter lim="800000"/>
            <a:headEnd/>
            <a:tailEnd/>
          </a:ln>
        </p:spPr>
      </p:pic>
      <p:pic>
        <p:nvPicPr>
          <p:cNvPr id="57" name="Picture 56" descr="User.png"/>
          <p:cNvPicPr>
            <a:picLocks noChangeAspect="1"/>
          </p:cNvPicPr>
          <p:nvPr/>
        </p:nvPicPr>
        <p:blipFill>
          <a:blip r:embed="rId5" cstate="print"/>
          <a:srcRect/>
          <a:stretch>
            <a:fillRect/>
          </a:stretch>
        </p:blipFill>
        <p:spPr bwMode="auto">
          <a:xfrm>
            <a:off x="7161576" y="2478585"/>
            <a:ext cx="1037679" cy="739936"/>
          </a:xfrm>
          <a:prstGeom prst="rect">
            <a:avLst/>
          </a:prstGeom>
          <a:noFill/>
          <a:ln w="9525">
            <a:noFill/>
            <a:miter lim="800000"/>
            <a:headEnd/>
            <a:tailEnd/>
          </a:ln>
        </p:spPr>
      </p:pic>
      <p:sp>
        <p:nvSpPr>
          <p:cNvPr id="6146" name="Title 1"/>
          <p:cNvSpPr>
            <a:spLocks noGrp="1"/>
          </p:cNvSpPr>
          <p:nvPr>
            <p:ph type="title"/>
          </p:nvPr>
        </p:nvSpPr>
        <p:spPr/>
        <p:txBody>
          <a:bodyPr/>
          <a:lstStyle/>
          <a:p>
            <a:r>
              <a:rPr lang="en-US" dirty="0" smtClean="0"/>
              <a:t>Conventional Internet Censorship</a:t>
            </a:r>
          </a:p>
        </p:txBody>
      </p:sp>
      <p:pic>
        <p:nvPicPr>
          <p:cNvPr id="1029" name="Picture 5" descr="C:\Documents and Settings\Sam\Local Settings\Temporary Internet Files\Content.IE5\X06F7FL0\MC900435931[1].wmf"/>
          <p:cNvPicPr>
            <a:picLocks noChangeAspect="1" noChangeArrowheads="1"/>
          </p:cNvPicPr>
          <p:nvPr/>
        </p:nvPicPr>
        <p:blipFill>
          <a:blip r:embed="rId6" cstate="print"/>
          <a:srcRect/>
          <a:stretch>
            <a:fillRect/>
          </a:stretch>
        </p:blipFill>
        <p:spPr bwMode="auto">
          <a:xfrm>
            <a:off x="4136044" y="1613093"/>
            <a:ext cx="1058862" cy="628650"/>
          </a:xfrm>
          <a:prstGeom prst="rect">
            <a:avLst/>
          </a:prstGeom>
          <a:noFill/>
          <a:ln w="9525">
            <a:noFill/>
            <a:miter lim="800000"/>
            <a:headEnd/>
            <a:tailEnd/>
          </a:ln>
        </p:spPr>
      </p:pic>
      <p:sp>
        <p:nvSpPr>
          <p:cNvPr id="13" name="TextBox 12"/>
          <p:cNvSpPr txBox="1">
            <a:spLocks noChangeArrowheads="1"/>
          </p:cNvSpPr>
          <p:nvPr/>
        </p:nvSpPr>
        <p:spPr bwMode="auto">
          <a:xfrm>
            <a:off x="3723264" y="3209944"/>
            <a:ext cx="1708070" cy="461665"/>
          </a:xfrm>
          <a:prstGeom prst="rect">
            <a:avLst/>
          </a:prstGeom>
          <a:noFill/>
          <a:ln w="9525">
            <a:noFill/>
            <a:miter lim="800000"/>
            <a:headEnd/>
            <a:tailEnd/>
          </a:ln>
        </p:spPr>
        <p:txBody>
          <a:bodyPr wrap="none">
            <a:spAutoFit/>
          </a:bodyPr>
          <a:lstStyle/>
          <a:p>
            <a:r>
              <a:rPr lang="en-US" sz="2400" dirty="0">
                <a:latin typeface="Calibri" pitchFamily="34" charset="0"/>
              </a:rPr>
              <a:t>Block Traffic</a:t>
            </a:r>
          </a:p>
        </p:txBody>
      </p:sp>
      <p:sp>
        <p:nvSpPr>
          <p:cNvPr id="14" name="TextBox 13"/>
          <p:cNvSpPr txBox="1">
            <a:spLocks noChangeArrowheads="1"/>
          </p:cNvSpPr>
          <p:nvPr/>
        </p:nvSpPr>
        <p:spPr bwMode="auto">
          <a:xfrm>
            <a:off x="152400" y="3611668"/>
            <a:ext cx="2471628" cy="461665"/>
          </a:xfrm>
          <a:prstGeom prst="rect">
            <a:avLst/>
          </a:prstGeom>
          <a:noFill/>
          <a:ln w="9525">
            <a:noFill/>
            <a:miter lim="800000"/>
            <a:headEnd/>
            <a:tailEnd/>
          </a:ln>
        </p:spPr>
        <p:txBody>
          <a:bodyPr wrap="square">
            <a:spAutoFit/>
          </a:bodyPr>
          <a:lstStyle/>
          <a:p>
            <a:pPr algn="ctr"/>
            <a:r>
              <a:rPr lang="en-US" sz="2400" dirty="0">
                <a:latin typeface="Calibri" pitchFamily="34" charset="0"/>
              </a:rPr>
              <a:t>Punish User</a:t>
            </a:r>
          </a:p>
        </p:txBody>
      </p:sp>
      <p:sp>
        <p:nvSpPr>
          <p:cNvPr id="16" name="TextBox 15"/>
          <p:cNvSpPr txBox="1">
            <a:spLocks noChangeArrowheads="1"/>
          </p:cNvSpPr>
          <p:nvPr/>
        </p:nvSpPr>
        <p:spPr bwMode="auto">
          <a:xfrm>
            <a:off x="4204306" y="1327343"/>
            <a:ext cx="1053594" cy="461665"/>
          </a:xfrm>
          <a:prstGeom prst="rect">
            <a:avLst/>
          </a:prstGeom>
          <a:noFill/>
          <a:ln w="9525">
            <a:noFill/>
            <a:miter lim="800000"/>
            <a:headEnd/>
            <a:tailEnd/>
          </a:ln>
        </p:spPr>
        <p:txBody>
          <a:bodyPr wrap="none">
            <a:spAutoFit/>
          </a:bodyPr>
          <a:lstStyle/>
          <a:p>
            <a:r>
              <a:rPr lang="en-US" sz="2400" dirty="0">
                <a:latin typeface="Calibri" pitchFamily="34" charset="0"/>
              </a:rPr>
              <a:t>Censor</a:t>
            </a:r>
          </a:p>
        </p:txBody>
      </p:sp>
      <p:pic>
        <p:nvPicPr>
          <p:cNvPr id="42" name="Picture 5" descr="C:\Documents and Settings\Sam\Local Settings\Temporary Internet Files\Content.IE5\X06F7FL0\MC900435931[1].wmf"/>
          <p:cNvPicPr>
            <a:picLocks noChangeAspect="1" noChangeArrowheads="1"/>
          </p:cNvPicPr>
          <p:nvPr/>
        </p:nvPicPr>
        <p:blipFill>
          <a:blip r:embed="rId6" cstate="print"/>
          <a:srcRect/>
          <a:stretch>
            <a:fillRect/>
          </a:stretch>
        </p:blipFill>
        <p:spPr bwMode="auto">
          <a:xfrm>
            <a:off x="838201" y="1727393"/>
            <a:ext cx="1058863" cy="628650"/>
          </a:xfrm>
          <a:prstGeom prst="rect">
            <a:avLst/>
          </a:prstGeom>
          <a:noFill/>
          <a:ln w="9525">
            <a:noFill/>
            <a:miter lim="800000"/>
            <a:headEnd/>
            <a:tailEnd/>
          </a:ln>
        </p:spPr>
      </p:pic>
      <p:sp>
        <p:nvSpPr>
          <p:cNvPr id="43" name="TextBox 42"/>
          <p:cNvSpPr txBox="1">
            <a:spLocks noChangeArrowheads="1"/>
          </p:cNvSpPr>
          <p:nvPr/>
        </p:nvSpPr>
        <p:spPr bwMode="auto">
          <a:xfrm>
            <a:off x="914400" y="1441643"/>
            <a:ext cx="1053594" cy="461665"/>
          </a:xfrm>
          <a:prstGeom prst="rect">
            <a:avLst/>
          </a:prstGeom>
          <a:noFill/>
          <a:ln w="9525">
            <a:noFill/>
            <a:miter lim="800000"/>
            <a:headEnd/>
            <a:tailEnd/>
          </a:ln>
        </p:spPr>
        <p:txBody>
          <a:bodyPr wrap="none">
            <a:spAutoFit/>
          </a:bodyPr>
          <a:lstStyle/>
          <a:p>
            <a:r>
              <a:rPr lang="en-US" sz="2400" dirty="0">
                <a:latin typeface="Calibri" pitchFamily="34" charset="0"/>
              </a:rPr>
              <a:t>Censor</a:t>
            </a:r>
          </a:p>
        </p:txBody>
      </p:sp>
      <p:grpSp>
        <p:nvGrpSpPr>
          <p:cNvPr id="53" name="Group 52"/>
          <p:cNvGrpSpPr/>
          <p:nvPr/>
        </p:nvGrpSpPr>
        <p:grpSpPr>
          <a:xfrm flipH="1">
            <a:off x="4800600" y="2413193"/>
            <a:ext cx="2596054" cy="400050"/>
            <a:chOff x="1676400" y="3276600"/>
            <a:chExt cx="2438400" cy="304800"/>
          </a:xfrm>
        </p:grpSpPr>
        <p:cxnSp>
          <p:nvCxnSpPr>
            <p:cNvPr id="33" name="Straight Arrow Connector 32"/>
            <p:cNvCxnSpPr/>
            <p:nvPr/>
          </p:nvCxnSpPr>
          <p:spPr bwMode="auto">
            <a:xfrm>
              <a:off x="1676400" y="3505200"/>
              <a:ext cx="2438400" cy="76200"/>
            </a:xfrm>
            <a:prstGeom prst="straightConnector1">
              <a:avLst/>
            </a:prstGeom>
            <a:ln w="381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bwMode="auto">
            <a:xfrm rot="10800000">
              <a:off x="3733800" y="3276600"/>
              <a:ext cx="374874" cy="30480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grpSp>
        <p:nvGrpSpPr>
          <p:cNvPr id="3" name="Group 20"/>
          <p:cNvGrpSpPr>
            <a:grpSpLocks/>
          </p:cNvGrpSpPr>
          <p:nvPr/>
        </p:nvGrpSpPr>
        <p:grpSpPr bwMode="auto">
          <a:xfrm>
            <a:off x="914400" y="2413193"/>
            <a:ext cx="1066800" cy="857250"/>
            <a:chOff x="1447800" y="2895600"/>
            <a:chExt cx="838200" cy="838200"/>
          </a:xfrm>
        </p:grpSpPr>
        <p:cxnSp>
          <p:nvCxnSpPr>
            <p:cNvPr id="31" name="Straight Connector 30"/>
            <p:cNvCxnSpPr/>
            <p:nvPr/>
          </p:nvCxnSpPr>
          <p:spPr>
            <a:xfrm rot="16200000" flipH="1">
              <a:off x="1447800" y="2895600"/>
              <a:ext cx="838200" cy="838200"/>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rot="10800000" flipH="1">
              <a:off x="1447800" y="2895600"/>
              <a:ext cx="838200" cy="838200"/>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2" name="Slide Number Placeholder 1"/>
          <p:cNvSpPr>
            <a:spLocks noGrp="1"/>
          </p:cNvSpPr>
          <p:nvPr>
            <p:ph type="sldNum" sz="quarter" idx="12"/>
          </p:nvPr>
        </p:nvSpPr>
        <p:spPr/>
        <p:txBody>
          <a:bodyPr/>
          <a:lstStyle/>
          <a:p>
            <a:pPr>
              <a:defRPr/>
            </a:pPr>
            <a:fld id="{DADB1C28-92B6-8B47-9073-75D5621F4DE8}" type="slidenum">
              <a:rPr lang="en-US" smtClean="0"/>
              <a:pPr>
                <a:defRPr/>
              </a:pPr>
              <a:t>6</a:t>
            </a:fld>
            <a:endParaRPr lang="en-US"/>
          </a:p>
        </p:txBody>
      </p:sp>
    </p:spTree>
    <p:extLst>
      <p:ext uri="{BB962C8B-B14F-4D97-AF65-F5344CB8AC3E}">
        <p14:creationId xmlns:p14="http://schemas.microsoft.com/office/powerpoint/2010/main" val="285445009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54"/>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51"/>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37"/>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46"/>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47"/>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5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2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3"/>
                                        </p:tgtEl>
                                        <p:attrNameLst>
                                          <p:attrName>style.visibility</p:attrName>
                                        </p:attrNameLst>
                                      </p:cBhvr>
                                      <p:to>
                                        <p:strVal val="visible"/>
                                      </p:to>
                                    </p:set>
                                  </p:childTnLst>
                                </p:cTn>
                              </p:par>
                              <p:par>
                                <p:cTn id="33" presetID="1" presetClass="exit" presetSubtype="0" fill="hold" nodeType="withEffect">
                                  <p:stCondLst>
                                    <p:cond delay="0"/>
                                  </p:stCondLst>
                                  <p:childTnLst>
                                    <p:set>
                                      <p:cBhvr>
                                        <p:cTn id="34" dur="1" fill="hold">
                                          <p:stCondLst>
                                            <p:cond delay="0"/>
                                          </p:stCondLst>
                                        </p:cTn>
                                        <p:tgtEl>
                                          <p:spTgt spid="1029"/>
                                        </p:tgtEl>
                                        <p:attrNameLst>
                                          <p:attrName>style.visibility</p:attrName>
                                        </p:attrNameLst>
                                      </p:cBhvr>
                                      <p:to>
                                        <p:strVal val="hidden"/>
                                      </p:to>
                                    </p:set>
                                  </p:childTnLst>
                                </p:cTn>
                              </p:par>
                              <p:par>
                                <p:cTn id="35" presetID="1" presetClass="exit" presetSubtype="0" fill="hold" grpId="1" nodeType="withEffect">
                                  <p:stCondLst>
                                    <p:cond delay="0"/>
                                  </p:stCondLst>
                                  <p:childTnLst>
                                    <p:set>
                                      <p:cBhvr>
                                        <p:cTn id="36" dur="1" fill="hold">
                                          <p:stCondLst>
                                            <p:cond delay="0"/>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46" grpId="0"/>
      <p:bldP spid="47" grpId="0"/>
      <p:bldP spid="51" grpId="0"/>
      <p:bldP spid="54" grpId="0"/>
      <p:bldP spid="13" grpId="0"/>
      <p:bldP spid="14" grpId="0"/>
      <p:bldP spid="16" grpId="0"/>
      <p:bldP spid="16" grpId="1"/>
      <p:bldP spid="43"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725"/>
        <p:cNvGrpSpPr/>
        <p:nvPr/>
      </p:nvGrpSpPr>
      <p:grpSpPr>
        <a:xfrm>
          <a:off x="0" y="0"/>
          <a:ext cx="0" cy="0"/>
          <a:chOff x="0" y="0"/>
          <a:chExt cx="0" cy="0"/>
        </a:xfrm>
      </p:grpSpPr>
      <p:sp>
        <p:nvSpPr>
          <p:cNvPr id="726" name="Shape 726"/>
          <p:cNvSpPr txBox="1">
            <a:spLocks noGrp="1"/>
          </p:cNvSpPr>
          <p:nvPr>
            <p:ph type="title"/>
          </p:nvPr>
        </p:nvSpPr>
        <p:spPr>
          <a:xfrm>
            <a:off x="311700" y="445025"/>
            <a:ext cx="8520599" cy="572699"/>
          </a:xfrm>
          <a:prstGeom prst="rect">
            <a:avLst/>
          </a:prstGeom>
        </p:spPr>
        <p:txBody>
          <a:bodyPr lIns="91425" tIns="91425" rIns="91425" bIns="91425" anchor="t" anchorCtr="0">
            <a:noAutofit/>
          </a:bodyPr>
          <a:lstStyle/>
          <a:p>
            <a:pPr lvl="0" rtl="0">
              <a:spcBef>
                <a:spcPts val="0"/>
              </a:spcBef>
              <a:buClr>
                <a:schemeClr val="dk1"/>
              </a:buClr>
              <a:buSzPct val="39285"/>
              <a:buFont typeface="Arial"/>
              <a:buNone/>
            </a:pPr>
            <a:r>
              <a:rPr lang="en" dirty="0"/>
              <a:t>How Quickly </a:t>
            </a:r>
            <a:r>
              <a:rPr lang="en-US" dirty="0" smtClean="0"/>
              <a:t>D</a:t>
            </a:r>
            <a:r>
              <a:rPr lang="en" dirty="0" smtClean="0"/>
              <a:t>o </a:t>
            </a:r>
            <a:r>
              <a:rPr lang="en" dirty="0"/>
              <a:t>Active Probes Show Up?</a:t>
            </a:r>
          </a:p>
          <a:p>
            <a:pPr lvl="0" rtl="0">
              <a:spcBef>
                <a:spcPts val="0"/>
              </a:spcBef>
              <a:buNone/>
            </a:pPr>
            <a:endParaRPr dirty="0"/>
          </a:p>
        </p:txBody>
      </p:sp>
      <p:sp>
        <p:nvSpPr>
          <p:cNvPr id="727" name="Shape 727"/>
          <p:cNvSpPr txBox="1">
            <a:spLocks noGrp="1"/>
          </p:cNvSpPr>
          <p:nvPr>
            <p:ph type="body" idx="1"/>
          </p:nvPr>
        </p:nvSpPr>
        <p:spPr>
          <a:xfrm>
            <a:off x="311700" y="1425349"/>
            <a:ext cx="8520599" cy="3143526"/>
          </a:xfrm>
          <a:prstGeom prst="rect">
            <a:avLst/>
          </a:prstGeom>
          <a:ln>
            <a:noFill/>
          </a:ln>
        </p:spPr>
        <p:txBody>
          <a:bodyPr lIns="91425" tIns="91425" rIns="91425" bIns="91425" anchor="t" anchorCtr="0">
            <a:noAutofit/>
          </a:bodyPr>
          <a:lstStyle/>
          <a:p>
            <a:pPr marL="571500" lvl="0" indent="-342900" rtl="0">
              <a:lnSpc>
                <a:spcPct val="100000"/>
              </a:lnSpc>
              <a:spcBef>
                <a:spcPts val="0"/>
              </a:spcBef>
              <a:buFont typeface="Arial"/>
              <a:buChar char="•"/>
            </a:pPr>
            <a:r>
              <a:rPr lang="en" sz="2400" dirty="0"/>
              <a:t>Sybil dataset shows that system now works in </a:t>
            </a:r>
            <a:r>
              <a:rPr lang="en" sz="2400" b="1" dirty="0">
                <a:solidFill>
                  <a:srgbClr val="980000"/>
                </a:solidFill>
              </a:rPr>
              <a:t>real time</a:t>
            </a:r>
          </a:p>
          <a:p>
            <a:pPr marL="1028700" lvl="1" indent="-342900" rtl="0">
              <a:lnSpc>
                <a:spcPct val="100000"/>
              </a:lnSpc>
              <a:spcBef>
                <a:spcPts val="0"/>
              </a:spcBef>
              <a:buFont typeface="Arial"/>
              <a:buChar char="•"/>
            </a:pPr>
            <a:r>
              <a:rPr lang="en" sz="2400" dirty="0"/>
              <a:t>Median delay between Tor </a:t>
            </a:r>
            <a:r>
              <a:rPr lang="en-US" sz="2400" dirty="0" smtClean="0"/>
              <a:t/>
            </a:r>
            <a:br>
              <a:rPr lang="en-US" sz="2400" dirty="0" smtClean="0"/>
            </a:br>
            <a:r>
              <a:rPr lang="en" sz="2400" dirty="0" smtClean="0"/>
              <a:t>connection </a:t>
            </a:r>
            <a:r>
              <a:rPr lang="en" sz="2400" dirty="0"/>
              <a:t>and </a:t>
            </a:r>
            <a:br>
              <a:rPr lang="en" sz="2400" dirty="0"/>
            </a:br>
            <a:r>
              <a:rPr lang="en" sz="2400" dirty="0"/>
              <a:t>subsequent probing </a:t>
            </a:r>
            <a:r>
              <a:rPr lang="en-US" sz="2400" dirty="0" smtClean="0"/>
              <a:t/>
            </a:r>
            <a:br>
              <a:rPr lang="en-US" sz="2400" dirty="0" smtClean="0"/>
            </a:br>
            <a:r>
              <a:rPr lang="en" sz="2400" dirty="0" smtClean="0"/>
              <a:t>connection </a:t>
            </a:r>
            <a:r>
              <a:rPr lang="en" sz="2400" dirty="0"/>
              <a:t>is </a:t>
            </a:r>
            <a:r>
              <a:rPr lang="en" sz="2400" b="1" dirty="0">
                <a:solidFill>
                  <a:srgbClr val="980000"/>
                </a:solidFill>
              </a:rPr>
              <a:t>~500ms</a:t>
            </a:r>
          </a:p>
          <a:p>
            <a:pPr marL="1028700" lvl="1" indent="-342900" rtl="0">
              <a:lnSpc>
                <a:spcPct val="100000"/>
              </a:lnSpc>
              <a:spcBef>
                <a:spcPts val="0"/>
              </a:spcBef>
              <a:buFont typeface="Arial"/>
              <a:buChar char="•"/>
            </a:pPr>
            <a:r>
              <a:rPr lang="en" sz="2400" b="1" dirty="0">
                <a:solidFill>
                  <a:srgbClr val="980000"/>
                </a:solidFill>
              </a:rPr>
              <a:t>1,182</a:t>
            </a:r>
            <a:r>
              <a:rPr lang="en" sz="2400" dirty="0"/>
              <a:t> distinct </a:t>
            </a:r>
            <a:r>
              <a:rPr lang="en" sz="2400" dirty="0" smtClean="0"/>
              <a:t>probes </a:t>
            </a:r>
            <a:r>
              <a:rPr lang="en-US" sz="2400" dirty="0" smtClean="0"/>
              <a:t/>
            </a:r>
            <a:br>
              <a:rPr lang="en-US" sz="2400" dirty="0" smtClean="0"/>
            </a:br>
            <a:r>
              <a:rPr lang="en" sz="2400" dirty="0" smtClean="0"/>
              <a:t>showed </a:t>
            </a:r>
            <a:r>
              <a:rPr lang="en" sz="2400" dirty="0"/>
              <a:t>up in 22 </a:t>
            </a:r>
            <a:r>
              <a:rPr lang="en" sz="2400" dirty="0" smtClean="0"/>
              <a:t>h</a:t>
            </a:r>
            <a:r>
              <a:rPr lang="en-US" sz="2400" dirty="0" smtClean="0"/>
              <a:t>our</a:t>
            </a:r>
            <a:r>
              <a:rPr lang="en" sz="2400" dirty="0" smtClean="0"/>
              <a:t>s</a:t>
            </a:r>
            <a:endParaRPr lang="en" sz="2400" dirty="0"/>
          </a:p>
          <a:p>
            <a:pPr marL="342900" lvl="0" indent="-342900" rtl="0">
              <a:lnSpc>
                <a:spcPct val="100000"/>
              </a:lnSpc>
              <a:spcBef>
                <a:spcPts val="0"/>
              </a:spcBef>
              <a:buFont typeface="Arial"/>
              <a:buChar char="•"/>
            </a:pPr>
            <a:endParaRPr sz="2400" dirty="0"/>
          </a:p>
        </p:txBody>
      </p:sp>
      <p:sp>
        <p:nvSpPr>
          <p:cNvPr id="728" name="Shape 728"/>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60</a:t>
            </a:fld>
            <a:endParaRPr lang="en"/>
          </a:p>
        </p:txBody>
      </p:sp>
      <p:pic>
        <p:nvPicPr>
          <p:cNvPr id="729" name="Shape 729"/>
          <p:cNvPicPr preferRelativeResize="0"/>
          <p:nvPr/>
        </p:nvPicPr>
        <p:blipFill>
          <a:blip r:embed="rId3">
            <a:alphaModFix/>
          </a:blip>
          <a:stretch>
            <a:fillRect/>
          </a:stretch>
        </p:blipFill>
        <p:spPr>
          <a:xfrm>
            <a:off x="7432175" y="484324"/>
            <a:ext cx="1411549" cy="941025"/>
          </a:xfrm>
          <a:prstGeom prst="rect">
            <a:avLst/>
          </a:prstGeom>
          <a:noFill/>
          <a:ln>
            <a:noFill/>
          </a:ln>
        </p:spPr>
      </p:pic>
      <p:pic>
        <p:nvPicPr>
          <p:cNvPr id="730" name="Shape 730"/>
          <p:cNvPicPr preferRelativeResize="0"/>
          <p:nvPr/>
        </p:nvPicPr>
        <p:blipFill rotWithShape="1">
          <a:blip r:embed="rId4">
            <a:alphaModFix/>
          </a:blip>
          <a:srcRect t="3984" r="23389"/>
          <a:stretch/>
        </p:blipFill>
        <p:spPr>
          <a:xfrm>
            <a:off x="5345000" y="2336250"/>
            <a:ext cx="2809627" cy="2283974"/>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757"/>
        <p:cNvGrpSpPr/>
        <p:nvPr/>
      </p:nvGrpSpPr>
      <p:grpSpPr>
        <a:xfrm>
          <a:off x="0" y="0"/>
          <a:ext cx="0" cy="0"/>
          <a:chOff x="0" y="0"/>
          <a:chExt cx="0" cy="0"/>
        </a:xfrm>
      </p:grpSpPr>
      <p:sp>
        <p:nvSpPr>
          <p:cNvPr id="758" name="Shape 758"/>
          <p:cNvSpPr txBox="1">
            <a:spLocks noGrp="1"/>
          </p:cNvSpPr>
          <p:nvPr>
            <p:ph type="body" idx="1"/>
          </p:nvPr>
        </p:nvSpPr>
        <p:spPr>
          <a:xfrm>
            <a:off x="188332" y="1152475"/>
            <a:ext cx="4688470" cy="3416400"/>
          </a:xfrm>
          <a:prstGeom prst="rect">
            <a:avLst/>
          </a:prstGeom>
          <a:ln>
            <a:noFill/>
          </a:ln>
        </p:spPr>
        <p:txBody>
          <a:bodyPr lIns="91425" tIns="91425" rIns="91425" bIns="91425" anchor="t" anchorCtr="0">
            <a:noAutofit/>
          </a:bodyPr>
          <a:lstStyle/>
          <a:p>
            <a:pPr marL="457200" lvl="0" indent="-342900" rtl="0">
              <a:lnSpc>
                <a:spcPct val="100000"/>
              </a:lnSpc>
              <a:spcBef>
                <a:spcPts val="0"/>
              </a:spcBef>
              <a:buSzPct val="100000"/>
              <a:buFont typeface="Arial"/>
              <a:buChar char="•"/>
            </a:pPr>
            <a:r>
              <a:rPr lang="en" sz="2400" dirty="0"/>
              <a:t>Tor clients succeed in </a:t>
            </a:r>
            <a:r>
              <a:rPr lang="en" sz="2400" dirty="0" smtClean="0"/>
              <a:t>connecting </a:t>
            </a:r>
            <a:r>
              <a:rPr lang="en" sz="2400" b="1" dirty="0">
                <a:solidFill>
                  <a:srgbClr val="980000"/>
                </a:solidFill>
              </a:rPr>
              <a:t>roughly every 25 </a:t>
            </a:r>
            <a:r>
              <a:rPr lang="en" sz="2400" b="1" dirty="0" smtClean="0">
                <a:solidFill>
                  <a:srgbClr val="980000"/>
                </a:solidFill>
              </a:rPr>
              <a:t>h</a:t>
            </a:r>
            <a:r>
              <a:rPr lang="en-US" sz="2400" b="1" dirty="0" smtClean="0">
                <a:solidFill>
                  <a:srgbClr val="980000"/>
                </a:solidFill>
              </a:rPr>
              <a:t>our</a:t>
            </a:r>
            <a:r>
              <a:rPr lang="en" sz="2400" b="1" dirty="0" smtClean="0">
                <a:solidFill>
                  <a:srgbClr val="980000"/>
                </a:solidFill>
              </a:rPr>
              <a:t>s</a:t>
            </a:r>
            <a:endParaRPr lang="en-US" sz="2400" b="1" dirty="0">
              <a:solidFill>
                <a:srgbClr val="980000"/>
              </a:solidFill>
            </a:endParaRPr>
          </a:p>
          <a:p>
            <a:pPr marL="457200" lvl="0" indent="-342900" rtl="0">
              <a:lnSpc>
                <a:spcPct val="100000"/>
              </a:lnSpc>
              <a:spcBef>
                <a:spcPts val="0"/>
              </a:spcBef>
              <a:buSzPct val="100000"/>
              <a:buFont typeface="Arial"/>
              <a:buChar char="•"/>
            </a:pPr>
            <a:r>
              <a:rPr lang="en" sz="2400" dirty="0" smtClean="0"/>
              <a:t>Might </a:t>
            </a:r>
            <a:r>
              <a:rPr lang="en" sz="2400" dirty="0"/>
              <a:t>reflect </a:t>
            </a:r>
            <a:r>
              <a:rPr lang="en" sz="2400" b="1" dirty="0" smtClean="0">
                <a:solidFill>
                  <a:srgbClr val="980000"/>
                </a:solidFill>
              </a:rPr>
              <a:t>implementation </a:t>
            </a:r>
            <a:r>
              <a:rPr lang="en-US" sz="2400" b="1" dirty="0" smtClean="0">
                <a:solidFill>
                  <a:srgbClr val="980000"/>
                </a:solidFill>
              </a:rPr>
              <a:t/>
            </a:r>
            <a:br>
              <a:rPr lang="en-US" sz="2400" b="1" dirty="0" smtClean="0">
                <a:solidFill>
                  <a:srgbClr val="980000"/>
                </a:solidFill>
              </a:rPr>
            </a:br>
            <a:r>
              <a:rPr lang="en" sz="2400" b="1" dirty="0" smtClean="0">
                <a:solidFill>
                  <a:srgbClr val="980000"/>
                </a:solidFill>
              </a:rPr>
              <a:t>artifact</a:t>
            </a:r>
            <a:r>
              <a:rPr lang="en" sz="2400" dirty="0" smtClean="0"/>
              <a:t> </a:t>
            </a:r>
            <a:r>
              <a:rPr lang="en" sz="2400" dirty="0"/>
              <a:t>of GFW</a:t>
            </a:r>
          </a:p>
          <a:p>
            <a:pPr marL="457200" lvl="0" indent="-342900" rtl="0">
              <a:lnSpc>
                <a:spcPct val="100000"/>
              </a:lnSpc>
              <a:spcBef>
                <a:spcPts val="0"/>
              </a:spcBef>
              <a:buSzPct val="100000"/>
              <a:buFont typeface="Arial"/>
              <a:buChar char="•"/>
            </a:pPr>
            <a:r>
              <a:rPr lang="en" sz="2400" dirty="0"/>
              <a:t>obfs2 and obfs3 (~98%) were </a:t>
            </a:r>
            <a:br>
              <a:rPr lang="en" sz="2400" dirty="0"/>
            </a:br>
            <a:r>
              <a:rPr lang="en" sz="2400" dirty="0"/>
              <a:t>almost always reachable for clients</a:t>
            </a:r>
            <a:br>
              <a:rPr lang="en" sz="2400" dirty="0"/>
            </a:br>
            <a:endParaRPr lang="en" sz="2400" dirty="0"/>
          </a:p>
          <a:p>
            <a:pPr marL="342900" marR="0" lvl="0" indent="-342900" algn="l" rtl="0">
              <a:lnSpc>
                <a:spcPct val="100000"/>
              </a:lnSpc>
              <a:spcBef>
                <a:spcPts val="0"/>
              </a:spcBef>
              <a:spcAft>
                <a:spcPts val="1600"/>
              </a:spcAft>
              <a:buFont typeface="Arial"/>
              <a:buChar char="•"/>
            </a:pPr>
            <a:endParaRPr sz="2400" dirty="0"/>
          </a:p>
        </p:txBody>
      </p:sp>
      <p:sp>
        <p:nvSpPr>
          <p:cNvPr id="759" name="Shape 759"/>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Clr>
                <a:schemeClr val="dk1"/>
              </a:buClr>
              <a:buSzPct val="39285"/>
              <a:buFont typeface="Arial"/>
              <a:buNone/>
            </a:pPr>
            <a:r>
              <a:rPr lang="en" dirty="0"/>
              <a:t>Is Active Probing </a:t>
            </a:r>
            <a:r>
              <a:rPr lang="en-US" dirty="0" smtClean="0"/>
              <a:t>Effective</a:t>
            </a:r>
            <a:r>
              <a:rPr lang="en" dirty="0" smtClean="0"/>
              <a:t>? </a:t>
            </a:r>
            <a:endParaRPr lang="en" dirty="0"/>
          </a:p>
        </p:txBody>
      </p:sp>
      <p:sp>
        <p:nvSpPr>
          <p:cNvPr id="760" name="Shape 760"/>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61</a:t>
            </a:fld>
            <a:endParaRPr lang="en"/>
          </a:p>
        </p:txBody>
      </p:sp>
      <p:pic>
        <p:nvPicPr>
          <p:cNvPr id="761" name="Shape 761"/>
          <p:cNvPicPr preferRelativeResize="0"/>
          <p:nvPr/>
        </p:nvPicPr>
        <p:blipFill>
          <a:blip r:embed="rId3">
            <a:alphaModFix/>
          </a:blip>
          <a:stretch>
            <a:fillRect/>
          </a:stretch>
        </p:blipFill>
        <p:spPr>
          <a:xfrm>
            <a:off x="6936575" y="295600"/>
            <a:ext cx="1895725" cy="1731475"/>
          </a:xfrm>
          <a:prstGeom prst="rect">
            <a:avLst/>
          </a:prstGeom>
          <a:noFill/>
          <a:ln>
            <a:noFill/>
          </a:ln>
        </p:spPr>
      </p:pic>
      <p:pic>
        <p:nvPicPr>
          <p:cNvPr id="762" name="Shape 762"/>
          <p:cNvPicPr preferRelativeResize="0"/>
          <p:nvPr/>
        </p:nvPicPr>
        <p:blipFill>
          <a:blip r:embed="rId4">
            <a:alphaModFix/>
          </a:blip>
          <a:stretch>
            <a:fillRect/>
          </a:stretch>
        </p:blipFill>
        <p:spPr>
          <a:xfrm>
            <a:off x="4803675" y="2157328"/>
            <a:ext cx="4265800" cy="2666099"/>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766"/>
        <p:cNvGrpSpPr/>
        <p:nvPr/>
      </p:nvGrpSpPr>
      <p:grpSpPr>
        <a:xfrm>
          <a:off x="0" y="0"/>
          <a:ext cx="0" cy="0"/>
          <a:chOff x="0" y="0"/>
          <a:chExt cx="0" cy="0"/>
        </a:xfrm>
      </p:grpSpPr>
      <p:sp>
        <p:nvSpPr>
          <p:cNvPr id="767" name="Shape 767"/>
          <p:cNvSpPr txBox="1">
            <a:spLocks noGrp="1"/>
          </p:cNvSpPr>
          <p:nvPr>
            <p:ph type="title"/>
          </p:nvPr>
        </p:nvSpPr>
        <p:spPr>
          <a:xfrm>
            <a:off x="311700" y="445025"/>
            <a:ext cx="8520599" cy="572699"/>
          </a:xfrm>
          <a:prstGeom prst="rect">
            <a:avLst/>
          </a:prstGeom>
        </p:spPr>
        <p:txBody>
          <a:bodyPr lIns="91425" tIns="91425" rIns="91425" bIns="91425" anchor="t" anchorCtr="0">
            <a:noAutofit/>
          </a:bodyPr>
          <a:lstStyle/>
          <a:p>
            <a:pPr lvl="0" rtl="0">
              <a:spcBef>
                <a:spcPts val="0"/>
              </a:spcBef>
              <a:buNone/>
            </a:pPr>
            <a:r>
              <a:rPr lang="en-US" dirty="0" smtClean="0"/>
              <a:t>Active Probing: Summary</a:t>
            </a:r>
            <a:endParaRPr lang="en" dirty="0"/>
          </a:p>
        </p:txBody>
      </p:sp>
      <p:sp>
        <p:nvSpPr>
          <p:cNvPr id="768" name="Shape 768"/>
          <p:cNvSpPr txBox="1">
            <a:spLocks noGrp="1"/>
          </p:cNvSpPr>
          <p:nvPr>
            <p:ph type="body" idx="1"/>
          </p:nvPr>
        </p:nvSpPr>
        <p:spPr>
          <a:xfrm>
            <a:off x="311700" y="1152475"/>
            <a:ext cx="8520599" cy="3416400"/>
          </a:xfrm>
          <a:prstGeom prst="rect">
            <a:avLst/>
          </a:prstGeom>
        </p:spPr>
        <p:txBody>
          <a:bodyPr lIns="91425" tIns="91425" rIns="91425" bIns="91425" anchor="t" anchorCtr="0">
            <a:noAutofit/>
          </a:bodyPr>
          <a:lstStyle/>
          <a:p>
            <a:pPr marL="342900" lvl="0" indent="-342900" rtl="0">
              <a:lnSpc>
                <a:spcPct val="100000"/>
              </a:lnSpc>
              <a:spcBef>
                <a:spcPts val="0"/>
              </a:spcBef>
              <a:buFont typeface="Arial"/>
              <a:buChar char="•"/>
            </a:pPr>
            <a:r>
              <a:rPr lang="en" sz="2400" dirty="0"/>
              <a:t>Our results show that the active probing system </a:t>
            </a:r>
          </a:p>
          <a:p>
            <a:pPr marL="457200" lvl="0" indent="-342900" rtl="0">
              <a:lnSpc>
                <a:spcPct val="100000"/>
              </a:lnSpc>
              <a:spcBef>
                <a:spcPts val="0"/>
              </a:spcBef>
              <a:buSzPct val="100000"/>
              <a:buFont typeface="Arial"/>
              <a:buChar char="•"/>
            </a:pPr>
            <a:r>
              <a:rPr lang="en" sz="2400" dirty="0"/>
              <a:t>Makes use of a </a:t>
            </a:r>
            <a:r>
              <a:rPr lang="en" sz="2400" b="1" dirty="0">
                <a:solidFill>
                  <a:srgbClr val="980000"/>
                </a:solidFill>
              </a:rPr>
              <a:t>large amount of IP addresses</a:t>
            </a:r>
            <a:r>
              <a:rPr lang="en" sz="2400" dirty="0"/>
              <a:t>, clearly </a:t>
            </a:r>
            <a:r>
              <a:rPr lang="en" sz="2400" b="1" dirty="0">
                <a:solidFill>
                  <a:srgbClr val="980000"/>
                </a:solidFill>
              </a:rPr>
              <a:t>centrally </a:t>
            </a:r>
            <a:r>
              <a:rPr lang="en" sz="2400" b="1" dirty="0" smtClean="0">
                <a:solidFill>
                  <a:srgbClr val="980000"/>
                </a:solidFill>
              </a:rPr>
              <a:t>controlled</a:t>
            </a:r>
            <a:endParaRPr lang="en-US" sz="2400" b="1" dirty="0">
              <a:solidFill>
                <a:srgbClr val="980000"/>
              </a:solidFill>
            </a:endParaRPr>
          </a:p>
          <a:p>
            <a:pPr marL="457200" lvl="0" indent="-342900" rtl="0">
              <a:lnSpc>
                <a:spcPct val="100000"/>
              </a:lnSpc>
              <a:spcBef>
                <a:spcPts val="0"/>
              </a:spcBef>
              <a:buSzPct val="100000"/>
              <a:buFont typeface="Arial"/>
              <a:buChar char="•"/>
            </a:pPr>
            <a:r>
              <a:rPr lang="en" sz="2400" dirty="0" smtClean="0"/>
              <a:t>Operates </a:t>
            </a:r>
            <a:r>
              <a:rPr lang="en" sz="2400" dirty="0"/>
              <a:t>in </a:t>
            </a:r>
            <a:r>
              <a:rPr lang="en" sz="2400" b="1" dirty="0">
                <a:solidFill>
                  <a:srgbClr val="980000"/>
                </a:solidFill>
              </a:rPr>
              <a:t>real time</a:t>
            </a:r>
          </a:p>
          <a:p>
            <a:pPr marL="457200" lvl="0" indent="-342900" rtl="0">
              <a:lnSpc>
                <a:spcPct val="100000"/>
              </a:lnSpc>
              <a:spcBef>
                <a:spcPts val="0"/>
              </a:spcBef>
              <a:buSzPct val="100000"/>
              <a:buFont typeface="Arial"/>
              <a:buChar char="•"/>
            </a:pPr>
            <a:r>
              <a:rPr lang="en" sz="2400" b="1" dirty="0">
                <a:solidFill>
                  <a:srgbClr val="980000"/>
                </a:solidFill>
              </a:rPr>
              <a:t>Probes</a:t>
            </a:r>
            <a:r>
              <a:rPr lang="en" sz="2400" b="1" dirty="0"/>
              <a:t> </a:t>
            </a:r>
            <a:r>
              <a:rPr lang="en" sz="2400" dirty="0"/>
              <a:t>Vanilla, Obfs2, and Obfs3 </a:t>
            </a:r>
            <a:r>
              <a:rPr lang="en" sz="2400" dirty="0" smtClean="0"/>
              <a:t>Bridge</a:t>
            </a:r>
            <a:endParaRPr lang="en" sz="2400" dirty="0"/>
          </a:p>
        </p:txBody>
      </p:sp>
      <p:sp>
        <p:nvSpPr>
          <p:cNvPr id="769" name="Shape 769"/>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62</a:t>
            </a:fld>
            <a:endParaRPr lang="en"/>
          </a:p>
        </p:txBody>
      </p:sp>
    </p:spTree>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773"/>
        <p:cNvGrpSpPr/>
        <p:nvPr/>
      </p:nvGrpSpPr>
      <p:grpSpPr>
        <a:xfrm>
          <a:off x="0" y="0"/>
          <a:ext cx="0" cy="0"/>
          <a:chOff x="0" y="0"/>
          <a:chExt cx="0" cy="0"/>
        </a:xfrm>
      </p:grpSpPr>
      <p:sp>
        <p:nvSpPr>
          <p:cNvPr id="774" name="Shape 774"/>
          <p:cNvSpPr txBox="1">
            <a:spLocks noGrp="1"/>
          </p:cNvSpPr>
          <p:nvPr>
            <p:ph type="title"/>
          </p:nvPr>
        </p:nvSpPr>
        <p:spPr>
          <a:xfrm>
            <a:off x="311700" y="445025"/>
            <a:ext cx="8520599" cy="572699"/>
          </a:xfrm>
          <a:prstGeom prst="rect">
            <a:avLst/>
          </a:prstGeom>
        </p:spPr>
        <p:txBody>
          <a:bodyPr lIns="91425" tIns="91425" rIns="91425" bIns="91425" anchor="t" anchorCtr="0">
            <a:noAutofit/>
          </a:bodyPr>
          <a:lstStyle/>
          <a:p>
            <a:pPr lvl="0" algn="l" rtl="0">
              <a:spcBef>
                <a:spcPts val="0"/>
              </a:spcBef>
              <a:buNone/>
            </a:pPr>
            <a:r>
              <a:rPr lang="en-US" dirty="0" smtClean="0"/>
              <a:t>Public Datasets</a:t>
            </a:r>
            <a:endParaRPr lang="en" dirty="0"/>
          </a:p>
        </p:txBody>
      </p:sp>
      <p:sp>
        <p:nvSpPr>
          <p:cNvPr id="775" name="Shape 775"/>
          <p:cNvSpPr txBox="1">
            <a:spLocks noGrp="1"/>
          </p:cNvSpPr>
          <p:nvPr>
            <p:ph type="body" idx="1"/>
          </p:nvPr>
        </p:nvSpPr>
        <p:spPr>
          <a:xfrm>
            <a:off x="311700" y="1152475"/>
            <a:ext cx="8520599" cy="3416400"/>
          </a:xfrm>
          <a:prstGeom prst="rect">
            <a:avLst/>
          </a:prstGeom>
        </p:spPr>
        <p:txBody>
          <a:bodyPr lIns="91425" tIns="91425" rIns="91425" bIns="91425" anchor="t" anchorCtr="0">
            <a:noAutofit/>
          </a:bodyPr>
          <a:lstStyle/>
          <a:p>
            <a:pPr lvl="0" rtl="0">
              <a:spcBef>
                <a:spcPts val="0"/>
              </a:spcBef>
              <a:buNone/>
            </a:pPr>
            <a:endParaRPr dirty="0"/>
          </a:p>
          <a:p>
            <a:pPr marL="457200" lvl="0" indent="-342900" rtl="0">
              <a:spcBef>
                <a:spcPts val="0"/>
              </a:spcBef>
              <a:buSzPct val="100000"/>
            </a:pPr>
            <a:r>
              <a:rPr lang="en" sz="1800" dirty="0"/>
              <a:t>Project page: </a:t>
            </a:r>
            <a:r>
              <a:rPr lang="en" sz="1800" dirty="0">
                <a:solidFill>
                  <a:srgbClr val="990000"/>
                </a:solidFill>
              </a:rPr>
              <a:t>https://nymity.ch/active-probing/</a:t>
            </a:r>
          </a:p>
          <a:p>
            <a:pPr marL="457200" lvl="0" indent="-342900" rtl="0">
              <a:spcBef>
                <a:spcPts val="0"/>
              </a:spcBef>
              <a:buSzPct val="100000"/>
            </a:pPr>
            <a:r>
              <a:rPr lang="en" sz="1800" b="1" dirty="0"/>
              <a:t>Log</a:t>
            </a:r>
            <a:r>
              <a:rPr lang="en" sz="1800" dirty="0"/>
              <a:t> and </a:t>
            </a:r>
            <a:r>
              <a:rPr lang="en" sz="1800" b="1" dirty="0"/>
              <a:t>Sybil</a:t>
            </a:r>
            <a:r>
              <a:rPr lang="en" sz="1800" dirty="0"/>
              <a:t> data sets are available </a:t>
            </a:r>
            <a:r>
              <a:rPr lang="en" sz="1800" dirty="0" smtClean="0"/>
              <a:t>online</a:t>
            </a:r>
            <a:endParaRPr lang="en" sz="1800" dirty="0"/>
          </a:p>
        </p:txBody>
      </p:sp>
      <p:pic>
        <p:nvPicPr>
          <p:cNvPr id="776" name="Shape 776"/>
          <p:cNvPicPr preferRelativeResize="0"/>
          <p:nvPr/>
        </p:nvPicPr>
        <p:blipFill>
          <a:blip r:embed="rId3">
            <a:alphaModFix/>
          </a:blip>
          <a:stretch>
            <a:fillRect/>
          </a:stretch>
        </p:blipFill>
        <p:spPr>
          <a:xfrm>
            <a:off x="5554725" y="1152475"/>
            <a:ext cx="3333775" cy="2991273"/>
          </a:xfrm>
          <a:prstGeom prst="rect">
            <a:avLst/>
          </a:prstGeom>
          <a:noFill/>
          <a:ln>
            <a:noFill/>
          </a:ln>
        </p:spPr>
      </p:pic>
      <p:sp>
        <p:nvSpPr>
          <p:cNvPr id="777" name="Shape 777"/>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63</a:t>
            </a:fld>
            <a:endParaRPr lang="en"/>
          </a:p>
        </p:txBody>
      </p:sp>
    </p:spTree>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11700" y="1033795"/>
            <a:ext cx="8520599" cy="572699"/>
          </a:xfrm>
        </p:spPr>
        <p:txBody>
          <a:bodyPr/>
          <a:lstStyle/>
          <a:p>
            <a:pPr algn="ctr"/>
            <a:r>
              <a:rPr lang="en-US" dirty="0" smtClean="0"/>
              <a:t>Extra Encore Slides (Evaluation, Not Covered)</a:t>
            </a:r>
            <a:endParaRPr lang="en-US" dirty="0"/>
          </a:p>
        </p:txBody>
      </p:sp>
      <p:sp>
        <p:nvSpPr>
          <p:cNvPr id="4" name="Slide Number Placeholder 3"/>
          <p:cNvSpPr>
            <a:spLocks noGrp="1"/>
          </p:cNvSpPr>
          <p:nvPr>
            <p:ph type="sldNum" sz="quarter" idx="12"/>
          </p:nvPr>
        </p:nvSpPr>
        <p:spPr/>
        <p:txBody>
          <a:bodyPr/>
          <a:lstStyle/>
          <a:p>
            <a:pPr lvl="0">
              <a:spcBef>
                <a:spcPts val="0"/>
              </a:spcBef>
              <a:buNone/>
            </a:pPr>
            <a:fld id="{00000000-1234-1234-1234-123412341234}" type="slidenum">
              <a:rPr lang="en" smtClean="0"/>
              <a:t>64</a:t>
            </a:fld>
            <a:endParaRPr lang="en"/>
          </a:p>
        </p:txBody>
      </p:sp>
    </p:spTree>
    <p:extLst>
      <p:ext uri="{BB962C8B-B14F-4D97-AF65-F5344CB8AC3E}">
        <p14:creationId xmlns:p14="http://schemas.microsoft.com/office/powerpoint/2010/main" val="349727464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Shape 323"/>
        <p:cNvGrpSpPr/>
        <p:nvPr/>
      </p:nvGrpSpPr>
      <p:grpSpPr>
        <a:xfrm>
          <a:off x="0" y="0"/>
          <a:ext cx="0" cy="0"/>
          <a:chOff x="0" y="0"/>
          <a:chExt cx="0" cy="0"/>
        </a:xfrm>
      </p:grpSpPr>
      <p:sp>
        <p:nvSpPr>
          <p:cNvPr id="324" name="Shape 324"/>
          <p:cNvSpPr txBox="1">
            <a:spLocks noGrp="1"/>
          </p:cNvSpPr>
          <p:nvPr>
            <p:ph type="title"/>
          </p:nvPr>
        </p:nvSpPr>
        <p:spPr>
          <a:xfrm>
            <a:off x="457200" y="205978"/>
            <a:ext cx="8229600" cy="857400"/>
          </a:xfrm>
          <a:prstGeom prst="rect">
            <a:avLst/>
          </a:prstGeom>
        </p:spPr>
        <p:txBody>
          <a:bodyPr lIns="91425" tIns="91425" rIns="91425" bIns="91425" anchor="b" anchorCtr="0">
            <a:noAutofit/>
          </a:bodyPr>
          <a:lstStyle/>
          <a:p>
            <a:pPr lvl="0"/>
            <a:r>
              <a:rPr lang="en-US" dirty="0"/>
              <a:t>Encore </a:t>
            </a:r>
            <a:r>
              <a:rPr lang="en" dirty="0"/>
              <a:t>Outline</a:t>
            </a:r>
          </a:p>
        </p:txBody>
      </p:sp>
      <p:sp>
        <p:nvSpPr>
          <p:cNvPr id="325" name="Shape 325"/>
          <p:cNvSpPr txBox="1">
            <a:spLocks noGrp="1"/>
          </p:cNvSpPr>
          <p:nvPr>
            <p:ph type="body" idx="1"/>
          </p:nvPr>
        </p:nvSpPr>
        <p:spPr>
          <a:xfrm>
            <a:off x="457200" y="1200150"/>
            <a:ext cx="8229600" cy="3725699"/>
          </a:xfrm>
          <a:prstGeom prst="rect">
            <a:avLst/>
          </a:prstGeom>
        </p:spPr>
        <p:txBody>
          <a:bodyPr lIns="91425" tIns="91425" rIns="91425" bIns="91425" anchor="t" anchorCtr="0">
            <a:noAutofit/>
          </a:bodyPr>
          <a:lstStyle/>
          <a:p>
            <a:pPr marL="571500" lvl="0" indent="-342900" rtl="0">
              <a:spcBef>
                <a:spcPts val="0"/>
              </a:spcBef>
              <a:buClr>
                <a:srgbClr val="B7B7B7"/>
              </a:buClr>
              <a:buFont typeface="Arial"/>
              <a:buChar char="•"/>
            </a:pPr>
            <a:r>
              <a:rPr lang="en" sz="2400" dirty="0">
                <a:solidFill>
                  <a:srgbClr val="B7B7B7"/>
                </a:solidFill>
              </a:rPr>
              <a:t>Motivation</a:t>
            </a:r>
          </a:p>
          <a:p>
            <a:pPr marL="571500" lvl="0" indent="-342900" rtl="0">
              <a:spcBef>
                <a:spcPts val="0"/>
              </a:spcBef>
              <a:buClr>
                <a:srgbClr val="B7B7B7"/>
              </a:buClr>
              <a:buFont typeface="Arial"/>
              <a:buChar char="•"/>
            </a:pPr>
            <a:r>
              <a:rPr lang="en" sz="2400" dirty="0">
                <a:solidFill>
                  <a:srgbClr val="B7B7B7"/>
                </a:solidFill>
              </a:rPr>
              <a:t>How to censor the Web</a:t>
            </a:r>
          </a:p>
          <a:p>
            <a:pPr marL="571500" lvl="0" indent="-342900" rtl="0">
              <a:spcBef>
                <a:spcPts val="0"/>
              </a:spcBef>
              <a:buClr>
                <a:srgbClr val="B7B7B7"/>
              </a:buClr>
              <a:buFont typeface="Arial"/>
              <a:buChar char="•"/>
            </a:pPr>
            <a:r>
              <a:rPr lang="en" sz="2400" dirty="0">
                <a:solidFill>
                  <a:srgbClr val="B7B7B7"/>
                </a:solidFill>
              </a:rPr>
              <a:t>How Encore works</a:t>
            </a:r>
          </a:p>
          <a:p>
            <a:pPr marL="571500" lvl="0" indent="-342900" rtl="0">
              <a:spcBef>
                <a:spcPts val="0"/>
              </a:spcBef>
              <a:buFont typeface="Arial"/>
              <a:buChar char="•"/>
            </a:pPr>
            <a:r>
              <a:rPr lang="en" sz="2400" b="1" dirty="0"/>
              <a:t>Evaluation</a:t>
            </a:r>
          </a:p>
          <a:p>
            <a:pPr marL="571500" lvl="0" indent="-342900" rtl="0">
              <a:spcBef>
                <a:spcPts val="0"/>
              </a:spcBef>
              <a:buFont typeface="Arial"/>
              <a:buChar char="•"/>
            </a:pPr>
            <a:r>
              <a:rPr lang="en" sz="2400" dirty="0"/>
              <a:t>Reducing user risk</a:t>
            </a:r>
          </a:p>
        </p:txBody>
      </p:sp>
      <p:sp>
        <p:nvSpPr>
          <p:cNvPr id="326" name="Shape 326"/>
          <p:cNvSpPr txBox="1">
            <a:spLocks noGrp="1"/>
          </p:cNvSpPr>
          <p:nvPr>
            <p:ph type="sldNum" idx="12"/>
          </p:nvPr>
        </p:nvSpPr>
        <p:spPr>
          <a:xfrm>
            <a:off x="8556791" y="4749850"/>
            <a:ext cx="548699"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65</a:t>
            </a:fld>
            <a:endParaRPr lang="en"/>
          </a:p>
        </p:txBody>
      </p:sp>
    </p:spTree>
    <p:extLst>
      <p:ext uri="{BB962C8B-B14F-4D97-AF65-F5344CB8AC3E}">
        <p14:creationId xmlns:p14="http://schemas.microsoft.com/office/powerpoint/2010/main" val="2275668692"/>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Shape 330"/>
        <p:cNvGrpSpPr/>
        <p:nvPr/>
      </p:nvGrpSpPr>
      <p:grpSpPr>
        <a:xfrm>
          <a:off x="0" y="0"/>
          <a:ext cx="0" cy="0"/>
          <a:chOff x="0" y="0"/>
          <a:chExt cx="0" cy="0"/>
        </a:xfrm>
      </p:grpSpPr>
      <p:sp>
        <p:nvSpPr>
          <p:cNvPr id="331" name="Shape 331"/>
          <p:cNvSpPr txBox="1">
            <a:spLocks noGrp="1"/>
          </p:cNvSpPr>
          <p:nvPr>
            <p:ph type="title"/>
          </p:nvPr>
        </p:nvSpPr>
        <p:spPr>
          <a:xfrm>
            <a:off x="457200" y="205978"/>
            <a:ext cx="8229600" cy="857400"/>
          </a:xfrm>
          <a:prstGeom prst="rect">
            <a:avLst/>
          </a:prstGeom>
        </p:spPr>
        <p:txBody>
          <a:bodyPr lIns="91425" tIns="91425" rIns="91425" bIns="91425" anchor="b" anchorCtr="0">
            <a:noAutofit/>
          </a:bodyPr>
          <a:lstStyle/>
          <a:p>
            <a:pPr lvl="0" rtl="0">
              <a:spcBef>
                <a:spcPts val="0"/>
              </a:spcBef>
              <a:buNone/>
            </a:pPr>
            <a:r>
              <a:rPr lang="en"/>
              <a:t>Evaluating Encore</a:t>
            </a:r>
          </a:p>
        </p:txBody>
      </p:sp>
      <p:sp>
        <p:nvSpPr>
          <p:cNvPr id="332" name="Shape 332"/>
          <p:cNvSpPr txBox="1">
            <a:spLocks noGrp="1"/>
          </p:cNvSpPr>
          <p:nvPr>
            <p:ph type="body" idx="1"/>
          </p:nvPr>
        </p:nvSpPr>
        <p:spPr>
          <a:xfrm>
            <a:off x="457200" y="1200150"/>
            <a:ext cx="8229600" cy="3725699"/>
          </a:xfrm>
          <a:prstGeom prst="rect">
            <a:avLst/>
          </a:prstGeom>
        </p:spPr>
        <p:txBody>
          <a:bodyPr lIns="91425" tIns="91425" rIns="91425" bIns="91425" anchor="t" anchorCtr="0">
            <a:noAutofit/>
          </a:bodyPr>
          <a:lstStyle/>
          <a:p>
            <a:pPr marL="571500" lvl="0" indent="-342900" rtl="0">
              <a:spcBef>
                <a:spcPts val="0"/>
              </a:spcBef>
              <a:buFont typeface="Arial"/>
              <a:buChar char="•"/>
            </a:pPr>
            <a:r>
              <a:rPr lang="en" dirty="0">
                <a:solidFill>
                  <a:srgbClr val="000000"/>
                </a:solidFill>
              </a:rPr>
              <a:t>Does Encore work across browsers, platforms, and modes of filtering?</a:t>
            </a:r>
          </a:p>
          <a:p>
            <a:pPr marL="571500" lvl="0" indent="-342900" rtl="0">
              <a:spcBef>
                <a:spcPts val="0"/>
              </a:spcBef>
              <a:buClr>
                <a:srgbClr val="000000"/>
              </a:buClr>
              <a:buFont typeface="Arial"/>
              <a:buChar char="•"/>
            </a:pPr>
            <a:r>
              <a:rPr lang="en" dirty="0"/>
              <a:t>Can Encore observe real instances of filtering?</a:t>
            </a:r>
          </a:p>
          <a:p>
            <a:pPr marL="571500" lvl="0" indent="-342900" rtl="0">
              <a:spcBef>
                <a:spcPts val="0"/>
              </a:spcBef>
              <a:buClr>
                <a:srgbClr val="000000"/>
              </a:buClr>
              <a:buFont typeface="Arial"/>
              <a:buChar char="•"/>
            </a:pPr>
            <a:r>
              <a:rPr lang="en" dirty="0">
                <a:solidFill>
                  <a:srgbClr val="000000"/>
                </a:solidFill>
              </a:rPr>
              <a:t>How many sites can Encore measure?</a:t>
            </a:r>
          </a:p>
          <a:p>
            <a:pPr marL="571500" lvl="0" indent="-342900" rtl="0">
              <a:spcBef>
                <a:spcPts val="0"/>
              </a:spcBef>
              <a:buClr>
                <a:srgbClr val="000000"/>
              </a:buClr>
              <a:buFont typeface="Arial"/>
              <a:buChar char="•"/>
            </a:pPr>
            <a:r>
              <a:rPr lang="en" dirty="0">
                <a:solidFill>
                  <a:srgbClr val="000000"/>
                </a:solidFill>
              </a:rPr>
              <a:t>What is Encore’s resource overhead?</a:t>
            </a:r>
          </a:p>
        </p:txBody>
      </p:sp>
      <p:sp>
        <p:nvSpPr>
          <p:cNvPr id="333" name="Shape 333"/>
          <p:cNvSpPr txBox="1">
            <a:spLocks noGrp="1"/>
          </p:cNvSpPr>
          <p:nvPr>
            <p:ph type="sldNum" idx="12"/>
          </p:nvPr>
        </p:nvSpPr>
        <p:spPr>
          <a:xfrm>
            <a:off x="8556791" y="4749850"/>
            <a:ext cx="548699"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66</a:t>
            </a:fld>
            <a:endParaRPr lang="en"/>
          </a:p>
        </p:txBody>
      </p:sp>
    </p:spTree>
    <p:extLst>
      <p:ext uri="{BB962C8B-B14F-4D97-AF65-F5344CB8AC3E}">
        <p14:creationId xmlns:p14="http://schemas.microsoft.com/office/powerpoint/2010/main" val="1562226953"/>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Shape 337"/>
        <p:cNvGrpSpPr/>
        <p:nvPr/>
      </p:nvGrpSpPr>
      <p:grpSpPr>
        <a:xfrm>
          <a:off x="0" y="0"/>
          <a:ext cx="0" cy="0"/>
          <a:chOff x="0" y="0"/>
          <a:chExt cx="0" cy="0"/>
        </a:xfrm>
      </p:grpSpPr>
      <p:sp>
        <p:nvSpPr>
          <p:cNvPr id="338" name="Shape 338"/>
          <p:cNvSpPr txBox="1">
            <a:spLocks noGrp="1"/>
          </p:cNvSpPr>
          <p:nvPr>
            <p:ph type="title"/>
          </p:nvPr>
        </p:nvSpPr>
        <p:spPr>
          <a:xfrm>
            <a:off x="457200" y="205978"/>
            <a:ext cx="8229600" cy="857400"/>
          </a:xfrm>
          <a:prstGeom prst="rect">
            <a:avLst/>
          </a:prstGeom>
        </p:spPr>
        <p:txBody>
          <a:bodyPr lIns="91425" tIns="91425" rIns="91425" bIns="91425" anchor="b" anchorCtr="0">
            <a:noAutofit/>
          </a:bodyPr>
          <a:lstStyle/>
          <a:p>
            <a:pPr lvl="0" rtl="0">
              <a:spcBef>
                <a:spcPts val="0"/>
              </a:spcBef>
              <a:buNone/>
            </a:pPr>
            <a:r>
              <a:rPr lang="en"/>
              <a:t>Evaluating Encore</a:t>
            </a:r>
          </a:p>
        </p:txBody>
      </p:sp>
      <p:sp>
        <p:nvSpPr>
          <p:cNvPr id="339" name="Shape 339"/>
          <p:cNvSpPr txBox="1">
            <a:spLocks noGrp="1"/>
          </p:cNvSpPr>
          <p:nvPr>
            <p:ph type="body" idx="1"/>
          </p:nvPr>
        </p:nvSpPr>
        <p:spPr>
          <a:xfrm>
            <a:off x="457200" y="1200150"/>
            <a:ext cx="8229600" cy="3725699"/>
          </a:xfrm>
          <a:prstGeom prst="rect">
            <a:avLst/>
          </a:prstGeom>
        </p:spPr>
        <p:txBody>
          <a:bodyPr lIns="91425" tIns="91425" rIns="91425" bIns="91425" anchor="t" anchorCtr="0">
            <a:noAutofit/>
          </a:bodyPr>
          <a:lstStyle/>
          <a:p>
            <a:pPr marL="571500" lvl="0" indent="-342900" rtl="0">
              <a:spcBef>
                <a:spcPts val="0"/>
              </a:spcBef>
              <a:buFont typeface="Arial"/>
              <a:buChar char="•"/>
            </a:pPr>
            <a:r>
              <a:rPr lang="en" dirty="0"/>
              <a:t>Does Encore work across browsers, platforms, and modes of filtering?</a:t>
            </a:r>
          </a:p>
          <a:p>
            <a:pPr marL="571500" lvl="0" indent="-342900" rtl="0">
              <a:spcBef>
                <a:spcPts val="0"/>
              </a:spcBef>
              <a:buFont typeface="Arial"/>
              <a:buChar char="•"/>
            </a:pPr>
            <a:r>
              <a:rPr lang="en" dirty="0"/>
              <a:t>Can Encore observe real instances of filtering?</a:t>
            </a:r>
          </a:p>
          <a:p>
            <a:pPr marL="571500" lvl="0" indent="-342900" rtl="0">
              <a:spcBef>
                <a:spcPts val="0"/>
              </a:spcBef>
              <a:buClr>
                <a:srgbClr val="B7B7B7"/>
              </a:buClr>
              <a:buFont typeface="Arial"/>
              <a:buChar char="•"/>
            </a:pPr>
            <a:r>
              <a:rPr lang="en" dirty="0">
                <a:solidFill>
                  <a:srgbClr val="B7B7B7"/>
                </a:solidFill>
              </a:rPr>
              <a:t>How many sites can Encore measure?</a:t>
            </a:r>
          </a:p>
          <a:p>
            <a:pPr marL="571500" lvl="0" indent="-342900" rtl="0">
              <a:spcBef>
                <a:spcPts val="0"/>
              </a:spcBef>
              <a:buClr>
                <a:srgbClr val="B7B7B7"/>
              </a:buClr>
              <a:buFont typeface="Arial"/>
              <a:buChar char="•"/>
            </a:pPr>
            <a:r>
              <a:rPr lang="en" dirty="0">
                <a:solidFill>
                  <a:srgbClr val="B7B7B7"/>
                </a:solidFill>
              </a:rPr>
              <a:t>What is Encore’s resource overhead?</a:t>
            </a:r>
          </a:p>
        </p:txBody>
      </p:sp>
      <p:sp>
        <p:nvSpPr>
          <p:cNvPr id="340" name="Shape 340"/>
          <p:cNvSpPr txBox="1">
            <a:spLocks noGrp="1"/>
          </p:cNvSpPr>
          <p:nvPr>
            <p:ph type="sldNum" idx="12"/>
          </p:nvPr>
        </p:nvSpPr>
        <p:spPr>
          <a:xfrm>
            <a:off x="8556791" y="4749850"/>
            <a:ext cx="548699"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67</a:t>
            </a:fld>
            <a:endParaRPr lang="en"/>
          </a:p>
        </p:txBody>
      </p:sp>
    </p:spTree>
    <p:extLst>
      <p:ext uri="{BB962C8B-B14F-4D97-AF65-F5344CB8AC3E}">
        <p14:creationId xmlns:p14="http://schemas.microsoft.com/office/powerpoint/2010/main" val="1813322061"/>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Shape 344"/>
        <p:cNvGrpSpPr/>
        <p:nvPr/>
      </p:nvGrpSpPr>
      <p:grpSpPr>
        <a:xfrm>
          <a:off x="0" y="0"/>
          <a:ext cx="0" cy="0"/>
          <a:chOff x="0" y="0"/>
          <a:chExt cx="0" cy="0"/>
        </a:xfrm>
      </p:grpSpPr>
      <p:sp>
        <p:nvSpPr>
          <p:cNvPr id="345" name="Shape 345"/>
          <p:cNvSpPr txBox="1">
            <a:spLocks noGrp="1"/>
          </p:cNvSpPr>
          <p:nvPr>
            <p:ph type="title"/>
          </p:nvPr>
        </p:nvSpPr>
        <p:spPr>
          <a:xfrm>
            <a:off x="457200" y="205978"/>
            <a:ext cx="8229600" cy="857400"/>
          </a:xfrm>
          <a:prstGeom prst="rect">
            <a:avLst/>
          </a:prstGeom>
        </p:spPr>
        <p:txBody>
          <a:bodyPr lIns="91425" tIns="91425" rIns="91425" bIns="91425" anchor="b" anchorCtr="0">
            <a:noAutofit/>
          </a:bodyPr>
          <a:lstStyle/>
          <a:p>
            <a:pPr>
              <a:spcBef>
                <a:spcPts val="0"/>
              </a:spcBef>
              <a:buNone/>
            </a:pPr>
            <a:r>
              <a:rPr lang="en" dirty="0"/>
              <a:t>Encore </a:t>
            </a:r>
            <a:r>
              <a:rPr lang="en-US" dirty="0" smtClean="0"/>
              <a:t>D</a:t>
            </a:r>
            <a:r>
              <a:rPr lang="en" dirty="0" smtClean="0"/>
              <a:t>eployment</a:t>
            </a:r>
            <a:endParaRPr lang="en" dirty="0"/>
          </a:p>
        </p:txBody>
      </p:sp>
      <p:sp>
        <p:nvSpPr>
          <p:cNvPr id="346" name="Shape 346"/>
          <p:cNvSpPr txBox="1">
            <a:spLocks noGrp="1"/>
          </p:cNvSpPr>
          <p:nvPr>
            <p:ph type="body" idx="1"/>
          </p:nvPr>
        </p:nvSpPr>
        <p:spPr>
          <a:xfrm>
            <a:off x="457200" y="1200150"/>
            <a:ext cx="8229600" cy="3725699"/>
          </a:xfrm>
          <a:prstGeom prst="rect">
            <a:avLst/>
          </a:prstGeom>
        </p:spPr>
        <p:txBody>
          <a:bodyPr lIns="91425" tIns="91425" rIns="91425" bIns="91425" anchor="t" anchorCtr="0">
            <a:noAutofit/>
          </a:bodyPr>
          <a:lstStyle/>
          <a:p>
            <a:pPr marL="457200" lvl="0" indent="-228600" rtl="0">
              <a:spcBef>
                <a:spcPts val="0"/>
              </a:spcBef>
            </a:pPr>
            <a:r>
              <a:rPr lang="en" dirty="0"/>
              <a:t>Recruited 17 Webmasters, 2014 May </a:t>
            </a:r>
            <a:r>
              <a:rPr lang="en" dirty="0" smtClean="0"/>
              <a:t>-- 2015 Jan</a:t>
            </a:r>
            <a:r>
              <a:rPr lang="en-US" dirty="0" smtClean="0"/>
              <a:t> (Ongoing)</a:t>
            </a:r>
            <a:endParaRPr lang="en" dirty="0" smtClean="0"/>
          </a:p>
          <a:p>
            <a:pPr marL="457200" lvl="0" indent="-228600" rtl="0">
              <a:spcBef>
                <a:spcPts val="0"/>
              </a:spcBef>
            </a:pPr>
            <a:r>
              <a:rPr lang="en" dirty="0" smtClean="0"/>
              <a:t>Collected 141,626 measurements from 88,260 unique IPs in 170 countries</a:t>
            </a:r>
          </a:p>
          <a:p>
            <a:pPr rtl="0">
              <a:spcBef>
                <a:spcPts val="0"/>
              </a:spcBef>
              <a:buNone/>
            </a:pPr>
            <a:endParaRPr dirty="0"/>
          </a:p>
          <a:p>
            <a:pPr rtl="0">
              <a:spcBef>
                <a:spcPts val="0"/>
              </a:spcBef>
              <a:buNone/>
            </a:pPr>
            <a:r>
              <a:rPr lang="en" b="1" dirty="0">
                <a:solidFill>
                  <a:srgbClr val="FF0000"/>
                </a:solidFill>
              </a:rPr>
              <a:t>Orders of </a:t>
            </a:r>
            <a:r>
              <a:rPr lang="en" b="1" dirty="0" smtClean="0">
                <a:solidFill>
                  <a:srgbClr val="FF0000"/>
                </a:solidFill>
              </a:rPr>
              <a:t>magnitude </a:t>
            </a:r>
            <a:r>
              <a:rPr lang="en" b="1" dirty="0">
                <a:solidFill>
                  <a:srgbClr val="FF0000"/>
                </a:solidFill>
              </a:rPr>
              <a:t>more vantage points</a:t>
            </a:r>
          </a:p>
          <a:p>
            <a:pPr rtl="0">
              <a:spcBef>
                <a:spcPts val="0"/>
              </a:spcBef>
              <a:buNone/>
            </a:pPr>
            <a:endParaRPr dirty="0"/>
          </a:p>
          <a:p>
            <a:pPr>
              <a:spcBef>
                <a:spcPts val="0"/>
              </a:spcBef>
              <a:buNone/>
            </a:pPr>
            <a:r>
              <a:rPr lang="en" dirty="0"/>
              <a:t>Source code: </a:t>
            </a:r>
            <a:r>
              <a:rPr lang="en" u="sng" dirty="0">
                <a:solidFill>
                  <a:schemeClr val="hlink"/>
                </a:solidFill>
                <a:hlinkClick r:id="rId3"/>
              </a:rPr>
              <a:t>https://github.com/sburnett/encore</a:t>
            </a:r>
          </a:p>
        </p:txBody>
      </p:sp>
      <p:sp>
        <p:nvSpPr>
          <p:cNvPr id="347" name="Shape 347"/>
          <p:cNvSpPr txBox="1">
            <a:spLocks noGrp="1"/>
          </p:cNvSpPr>
          <p:nvPr>
            <p:ph type="sldNum" idx="12"/>
          </p:nvPr>
        </p:nvSpPr>
        <p:spPr>
          <a:xfrm>
            <a:off x="8556791" y="4749850"/>
            <a:ext cx="548699" cy="393600"/>
          </a:xfrm>
          <a:prstGeom prst="rect">
            <a:avLst/>
          </a:prstGeom>
        </p:spPr>
        <p:txBody>
          <a:bodyPr lIns="91425" tIns="91425" rIns="91425" bIns="91425" anchor="ctr" anchorCtr="0">
            <a:noAutofit/>
          </a:bodyPr>
          <a:lstStyle/>
          <a:p>
            <a:pPr>
              <a:spcBef>
                <a:spcPts val="0"/>
              </a:spcBef>
              <a:buNone/>
            </a:pPr>
            <a:fld id="{00000000-1234-1234-1234-123412341234}" type="slidenum">
              <a:rPr lang="en"/>
              <a:t>68</a:t>
            </a:fld>
            <a:endParaRPr lang="en"/>
          </a:p>
        </p:txBody>
      </p:sp>
    </p:spTree>
    <p:extLst>
      <p:ext uri="{BB962C8B-B14F-4D97-AF65-F5344CB8AC3E}">
        <p14:creationId xmlns:p14="http://schemas.microsoft.com/office/powerpoint/2010/main" val="3605714738"/>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Shape 351"/>
        <p:cNvGrpSpPr/>
        <p:nvPr/>
      </p:nvGrpSpPr>
      <p:grpSpPr>
        <a:xfrm>
          <a:off x="0" y="0"/>
          <a:ext cx="0" cy="0"/>
          <a:chOff x="0" y="0"/>
          <a:chExt cx="0" cy="0"/>
        </a:xfrm>
      </p:grpSpPr>
      <p:sp>
        <p:nvSpPr>
          <p:cNvPr id="352" name="Shape 352"/>
          <p:cNvSpPr txBox="1">
            <a:spLocks noGrp="1"/>
          </p:cNvSpPr>
          <p:nvPr>
            <p:ph type="title"/>
          </p:nvPr>
        </p:nvSpPr>
        <p:spPr>
          <a:xfrm>
            <a:off x="457200" y="205978"/>
            <a:ext cx="8229600" cy="857400"/>
          </a:xfrm>
          <a:prstGeom prst="rect">
            <a:avLst/>
          </a:prstGeom>
        </p:spPr>
        <p:txBody>
          <a:bodyPr lIns="91425" tIns="91425" rIns="91425" bIns="91425" anchor="b" anchorCtr="0">
            <a:noAutofit/>
          </a:bodyPr>
          <a:lstStyle/>
          <a:p>
            <a:pPr>
              <a:spcBef>
                <a:spcPts val="0"/>
              </a:spcBef>
              <a:buNone/>
            </a:pPr>
            <a:r>
              <a:rPr lang="en-US" dirty="0" smtClean="0"/>
              <a:t>What Did We Measure?</a:t>
            </a:r>
            <a:endParaRPr lang="en" dirty="0"/>
          </a:p>
        </p:txBody>
      </p:sp>
      <p:sp>
        <p:nvSpPr>
          <p:cNvPr id="353" name="Shape 353"/>
          <p:cNvSpPr txBox="1">
            <a:spLocks noGrp="1"/>
          </p:cNvSpPr>
          <p:nvPr>
            <p:ph type="body" idx="1"/>
          </p:nvPr>
        </p:nvSpPr>
        <p:spPr>
          <a:xfrm>
            <a:off x="457200" y="1200150"/>
            <a:ext cx="8229600" cy="3725699"/>
          </a:xfrm>
          <a:prstGeom prst="rect">
            <a:avLst/>
          </a:prstGeom>
        </p:spPr>
        <p:txBody>
          <a:bodyPr lIns="91425" tIns="91425" rIns="91425" bIns="91425" anchor="t" anchorCtr="0">
            <a:noAutofit/>
          </a:bodyPr>
          <a:lstStyle/>
          <a:p>
            <a:pPr marL="457200" lvl="0" indent="-228600" rtl="0">
              <a:spcBef>
                <a:spcPts val="0"/>
              </a:spcBef>
              <a:buAutoNum type="arabicPeriod"/>
            </a:pPr>
            <a:r>
              <a:rPr lang="en" dirty="0"/>
              <a:t>Controlled experiments to verify correctness</a:t>
            </a:r>
          </a:p>
          <a:p>
            <a:pPr marL="914400" lvl="1" indent="-228600" rtl="0">
              <a:spcBef>
                <a:spcPts val="0"/>
              </a:spcBef>
            </a:pPr>
            <a:r>
              <a:rPr lang="en" dirty="0"/>
              <a:t>Web censorship testbed</a:t>
            </a:r>
          </a:p>
          <a:p>
            <a:pPr marL="457200" lvl="0" indent="-228600" rtl="0">
              <a:spcBef>
                <a:spcPts val="0"/>
              </a:spcBef>
              <a:buAutoNum type="arabicPeriod"/>
            </a:pPr>
            <a:r>
              <a:rPr lang="en" dirty="0"/>
              <a:t>Case study with real sites</a:t>
            </a:r>
          </a:p>
          <a:p>
            <a:pPr marL="914400" lvl="1" indent="-228600">
              <a:spcBef>
                <a:spcPts val="0"/>
              </a:spcBef>
            </a:pPr>
            <a:r>
              <a:rPr lang="en" dirty="0"/>
              <a:t>Small images from Twitter, Facebook, YouTube</a:t>
            </a:r>
          </a:p>
        </p:txBody>
      </p:sp>
      <p:sp>
        <p:nvSpPr>
          <p:cNvPr id="354" name="Shape 354"/>
          <p:cNvSpPr txBox="1">
            <a:spLocks noGrp="1"/>
          </p:cNvSpPr>
          <p:nvPr>
            <p:ph type="sldNum" idx="12"/>
          </p:nvPr>
        </p:nvSpPr>
        <p:spPr>
          <a:xfrm>
            <a:off x="8556791" y="4749850"/>
            <a:ext cx="548699" cy="393600"/>
          </a:xfrm>
          <a:prstGeom prst="rect">
            <a:avLst/>
          </a:prstGeom>
        </p:spPr>
        <p:txBody>
          <a:bodyPr lIns="91425" tIns="91425" rIns="91425" bIns="91425" anchor="ctr" anchorCtr="0">
            <a:noAutofit/>
          </a:bodyPr>
          <a:lstStyle/>
          <a:p>
            <a:pPr>
              <a:spcBef>
                <a:spcPts val="0"/>
              </a:spcBef>
              <a:buNone/>
            </a:pPr>
            <a:fld id="{00000000-1234-1234-1234-123412341234}" type="slidenum">
              <a:rPr lang="en"/>
              <a:t>69</a:t>
            </a:fld>
            <a:endParaRPr lang="en"/>
          </a:p>
        </p:txBody>
      </p:sp>
    </p:spTree>
    <p:extLst>
      <p:ext uri="{BB962C8B-B14F-4D97-AF65-F5344CB8AC3E}">
        <p14:creationId xmlns:p14="http://schemas.microsoft.com/office/powerpoint/2010/main" val="173294926"/>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One Type of Censorship</a:t>
            </a:r>
            <a:endParaRPr lang="en-US" dirty="0"/>
          </a:p>
        </p:txBody>
      </p:sp>
      <p:sp>
        <p:nvSpPr>
          <p:cNvPr id="3" name="Content Placeholder 2"/>
          <p:cNvSpPr>
            <a:spLocks noGrp="1"/>
          </p:cNvSpPr>
          <p:nvPr>
            <p:ph idx="1"/>
          </p:nvPr>
        </p:nvSpPr>
        <p:spPr>
          <a:xfrm>
            <a:off x="175035" y="1254897"/>
            <a:ext cx="3878484" cy="3394472"/>
          </a:xfrm>
        </p:spPr>
        <p:txBody>
          <a:bodyPr>
            <a:normAutofit fontScale="92500"/>
          </a:bodyPr>
          <a:lstStyle/>
          <a:p>
            <a:r>
              <a:rPr lang="en-US" dirty="0" smtClean="0"/>
              <a:t>ISP acts on instructions from a judge, government official, etc.</a:t>
            </a:r>
          </a:p>
          <a:p>
            <a:pPr lvl="1"/>
            <a:r>
              <a:rPr lang="en-US" dirty="0" smtClean="0"/>
              <a:t>Filtering: IP address, DNS</a:t>
            </a:r>
          </a:p>
          <a:p>
            <a:pPr lvl="1"/>
            <a:r>
              <a:rPr lang="en-US" dirty="0" smtClean="0"/>
              <a:t>Keyword-based: search for keyword in URL</a:t>
            </a:r>
          </a:p>
          <a:p>
            <a:pPr lvl="2"/>
            <a:r>
              <a:rPr lang="en-US" dirty="0" smtClean="0"/>
              <a:t>China, Iran, Tunisia have such systems in place</a:t>
            </a:r>
            <a:br>
              <a:rPr lang="en-US" dirty="0" smtClean="0"/>
            </a:br>
            <a:r>
              <a:rPr lang="en-US" dirty="0" smtClean="0"/>
              <a:t/>
            </a:r>
            <a:br>
              <a:rPr lang="en-US" dirty="0" smtClean="0"/>
            </a:br>
            <a:endParaRPr lang="en-US" dirty="0" smtClean="0"/>
          </a:p>
          <a:p>
            <a:r>
              <a:rPr lang="en-US" dirty="0" smtClean="0"/>
              <a:t>Common: Use of centralized infrastructure (e.g., routing)</a:t>
            </a:r>
            <a:endParaRPr lang="en-US" dirty="0"/>
          </a:p>
        </p:txBody>
      </p:sp>
      <p:grpSp>
        <p:nvGrpSpPr>
          <p:cNvPr id="6" name="Group 5"/>
          <p:cNvGrpSpPr/>
          <p:nvPr/>
        </p:nvGrpSpPr>
        <p:grpSpPr>
          <a:xfrm>
            <a:off x="3821389" y="1302881"/>
            <a:ext cx="5244145" cy="3161548"/>
            <a:chOff x="3821388" y="1737174"/>
            <a:chExt cx="5244145" cy="4215397"/>
          </a:xfrm>
        </p:grpSpPr>
        <p:pic>
          <p:nvPicPr>
            <p:cNvPr id="4" name="Picture 3"/>
            <p:cNvPicPr>
              <a:picLocks noChangeAspect="1"/>
            </p:cNvPicPr>
            <p:nvPr/>
          </p:nvPicPr>
          <p:blipFill>
            <a:blip r:embed="rId2"/>
            <a:stretch>
              <a:fillRect/>
            </a:stretch>
          </p:blipFill>
          <p:spPr>
            <a:xfrm>
              <a:off x="3821388" y="1737174"/>
              <a:ext cx="5244145" cy="4111607"/>
            </a:xfrm>
            <a:prstGeom prst="rect">
              <a:avLst/>
            </a:prstGeom>
          </p:spPr>
        </p:pic>
        <p:sp>
          <p:nvSpPr>
            <p:cNvPr id="5" name="TextBox 4"/>
            <p:cNvSpPr txBox="1"/>
            <p:nvPr/>
          </p:nvSpPr>
          <p:spPr>
            <a:xfrm>
              <a:off x="6642219" y="5542202"/>
              <a:ext cx="2423314" cy="410369"/>
            </a:xfrm>
            <a:prstGeom prst="rect">
              <a:avLst/>
            </a:prstGeom>
            <a:noFill/>
          </p:spPr>
          <p:txBody>
            <a:bodyPr wrap="square" rtlCol="0">
              <a:spAutoFit/>
            </a:bodyPr>
            <a:lstStyle/>
            <a:p>
              <a:pPr algn="r"/>
              <a:r>
                <a:rPr lang="en-US" sz="1400" dirty="0" smtClean="0"/>
                <a:t>Source: </a:t>
              </a:r>
              <a:r>
                <a:rPr lang="en-US" sz="1400" dirty="0" err="1" smtClean="0"/>
                <a:t>Renesys</a:t>
              </a:r>
              <a:endParaRPr lang="en-US" sz="1400" dirty="0"/>
            </a:p>
          </p:txBody>
        </p:sp>
      </p:grpSp>
    </p:spTree>
    <p:extLst>
      <p:ext uri="{BB962C8B-B14F-4D97-AF65-F5344CB8AC3E}">
        <p14:creationId xmlns:p14="http://schemas.microsoft.com/office/powerpoint/2010/main" val="2244831084"/>
      </p:ext>
    </p:extLst>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Shape 358"/>
        <p:cNvGrpSpPr/>
        <p:nvPr/>
      </p:nvGrpSpPr>
      <p:grpSpPr>
        <a:xfrm>
          <a:off x="0" y="0"/>
          <a:ext cx="0" cy="0"/>
          <a:chOff x="0" y="0"/>
          <a:chExt cx="0" cy="0"/>
        </a:xfrm>
      </p:grpSpPr>
      <p:sp>
        <p:nvSpPr>
          <p:cNvPr id="359" name="Shape 359"/>
          <p:cNvSpPr txBox="1">
            <a:spLocks noGrp="1"/>
          </p:cNvSpPr>
          <p:nvPr>
            <p:ph type="title"/>
          </p:nvPr>
        </p:nvSpPr>
        <p:spPr>
          <a:xfrm>
            <a:off x="457200" y="205978"/>
            <a:ext cx="8229600" cy="857400"/>
          </a:xfrm>
          <a:prstGeom prst="rect">
            <a:avLst/>
          </a:prstGeom>
        </p:spPr>
        <p:txBody>
          <a:bodyPr lIns="91425" tIns="91425" rIns="91425" bIns="91425" anchor="b" anchorCtr="0">
            <a:noAutofit/>
          </a:bodyPr>
          <a:lstStyle/>
          <a:p>
            <a:pPr>
              <a:spcBef>
                <a:spcPts val="0"/>
              </a:spcBef>
              <a:buNone/>
            </a:pPr>
            <a:r>
              <a:rPr lang="en" dirty="0"/>
              <a:t>Web </a:t>
            </a:r>
            <a:r>
              <a:rPr lang="en-US" dirty="0" smtClean="0"/>
              <a:t>C</a:t>
            </a:r>
            <a:r>
              <a:rPr lang="en" dirty="0" smtClean="0"/>
              <a:t>ensorship </a:t>
            </a:r>
            <a:r>
              <a:rPr lang="en-US" dirty="0"/>
              <a:t>T</a:t>
            </a:r>
            <a:r>
              <a:rPr lang="en" dirty="0" smtClean="0"/>
              <a:t>estbed</a:t>
            </a:r>
            <a:endParaRPr lang="en" dirty="0"/>
          </a:p>
        </p:txBody>
      </p:sp>
      <p:sp>
        <p:nvSpPr>
          <p:cNvPr id="360" name="Shape 360"/>
          <p:cNvSpPr txBox="1">
            <a:spLocks noGrp="1"/>
          </p:cNvSpPr>
          <p:nvPr>
            <p:ph type="body" idx="1"/>
          </p:nvPr>
        </p:nvSpPr>
        <p:spPr>
          <a:xfrm>
            <a:off x="457200" y="1200150"/>
            <a:ext cx="8229600" cy="3725699"/>
          </a:xfrm>
          <a:prstGeom prst="rect">
            <a:avLst/>
          </a:prstGeom>
        </p:spPr>
        <p:txBody>
          <a:bodyPr lIns="91425" tIns="91425" rIns="91425" bIns="91425" anchor="t" anchorCtr="0">
            <a:noAutofit/>
          </a:bodyPr>
          <a:lstStyle/>
          <a:p>
            <a:pPr rtl="0">
              <a:spcBef>
                <a:spcPts val="0"/>
              </a:spcBef>
              <a:buNone/>
            </a:pPr>
            <a:r>
              <a:rPr lang="en"/>
              <a:t>Examples:</a:t>
            </a:r>
          </a:p>
          <a:p>
            <a:pPr marL="457200" lvl="0" indent="-228600" rtl="0">
              <a:spcBef>
                <a:spcPts val="0"/>
              </a:spcBef>
            </a:pPr>
            <a:r>
              <a:rPr lang="en"/>
              <a:t>blackhole.noise.gatech.edu -- Drop DNS</a:t>
            </a:r>
          </a:p>
          <a:p>
            <a:pPr marL="457200" lvl="0" indent="-228600" rtl="0">
              <a:spcBef>
                <a:spcPts val="0"/>
              </a:spcBef>
            </a:pPr>
            <a:r>
              <a:rPr lang="en"/>
              <a:t>encore.noise.gatech.edu:8890 -- Reset TCP</a:t>
            </a:r>
          </a:p>
          <a:p>
            <a:pPr marL="457200" lvl="0" indent="-228600" rtl="0">
              <a:spcBef>
                <a:spcPts val="0"/>
              </a:spcBef>
            </a:pPr>
            <a:r>
              <a:rPr lang="en"/>
              <a:t>encore.noise.gatech.edu:8892 -- No censorship</a:t>
            </a:r>
          </a:p>
          <a:p>
            <a:pPr rtl="0">
              <a:spcBef>
                <a:spcPts val="0"/>
              </a:spcBef>
              <a:buNone/>
            </a:pPr>
            <a:endParaRPr/>
          </a:p>
          <a:p>
            <a:pPr>
              <a:spcBef>
                <a:spcPts val="0"/>
              </a:spcBef>
              <a:buNone/>
            </a:pPr>
            <a:r>
              <a:rPr lang="en" u="sng">
                <a:solidFill>
                  <a:schemeClr val="hlink"/>
                </a:solidFill>
                <a:hlinkClick r:id="rId3"/>
              </a:rPr>
              <a:t>github.com/sburnett/web-censorship-testbed</a:t>
            </a:r>
          </a:p>
        </p:txBody>
      </p:sp>
      <p:sp>
        <p:nvSpPr>
          <p:cNvPr id="361" name="Shape 361"/>
          <p:cNvSpPr txBox="1">
            <a:spLocks noGrp="1"/>
          </p:cNvSpPr>
          <p:nvPr>
            <p:ph type="sldNum" idx="12"/>
          </p:nvPr>
        </p:nvSpPr>
        <p:spPr>
          <a:xfrm>
            <a:off x="8556791" y="4749850"/>
            <a:ext cx="548699" cy="393600"/>
          </a:xfrm>
          <a:prstGeom prst="rect">
            <a:avLst/>
          </a:prstGeom>
        </p:spPr>
        <p:txBody>
          <a:bodyPr lIns="91425" tIns="91425" rIns="91425" bIns="91425" anchor="ctr" anchorCtr="0">
            <a:noAutofit/>
          </a:bodyPr>
          <a:lstStyle/>
          <a:p>
            <a:pPr>
              <a:spcBef>
                <a:spcPts val="0"/>
              </a:spcBef>
              <a:buNone/>
            </a:pPr>
            <a:fld id="{00000000-1234-1234-1234-123412341234}" type="slidenum">
              <a:rPr lang="en"/>
              <a:t>70</a:t>
            </a:fld>
            <a:endParaRPr lang="en"/>
          </a:p>
        </p:txBody>
      </p:sp>
    </p:spTree>
    <p:extLst>
      <p:ext uri="{BB962C8B-B14F-4D97-AF65-F5344CB8AC3E}">
        <p14:creationId xmlns:p14="http://schemas.microsoft.com/office/powerpoint/2010/main" val="1972640744"/>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Shape 365"/>
        <p:cNvGrpSpPr/>
        <p:nvPr/>
      </p:nvGrpSpPr>
      <p:grpSpPr>
        <a:xfrm>
          <a:off x="0" y="0"/>
          <a:ext cx="0" cy="0"/>
          <a:chOff x="0" y="0"/>
          <a:chExt cx="0" cy="0"/>
        </a:xfrm>
      </p:grpSpPr>
      <p:sp>
        <p:nvSpPr>
          <p:cNvPr id="366" name="Shape 366"/>
          <p:cNvSpPr txBox="1">
            <a:spLocks noGrp="1"/>
          </p:cNvSpPr>
          <p:nvPr>
            <p:ph type="title"/>
          </p:nvPr>
        </p:nvSpPr>
        <p:spPr>
          <a:xfrm>
            <a:off x="457200" y="205978"/>
            <a:ext cx="8229600" cy="857400"/>
          </a:xfrm>
          <a:prstGeom prst="rect">
            <a:avLst/>
          </a:prstGeom>
        </p:spPr>
        <p:txBody>
          <a:bodyPr lIns="91425" tIns="91425" rIns="91425" bIns="91425" anchor="b" anchorCtr="0">
            <a:noAutofit/>
          </a:bodyPr>
          <a:lstStyle/>
          <a:p>
            <a:pPr>
              <a:spcBef>
                <a:spcPts val="0"/>
              </a:spcBef>
              <a:buNone/>
            </a:pPr>
            <a:r>
              <a:rPr lang="en" dirty="0"/>
              <a:t>Controlled </a:t>
            </a:r>
            <a:r>
              <a:rPr lang="en-US" dirty="0" smtClean="0"/>
              <a:t>T</a:t>
            </a:r>
            <a:r>
              <a:rPr lang="en" dirty="0" smtClean="0"/>
              <a:t>estbed </a:t>
            </a:r>
            <a:r>
              <a:rPr lang="en-US" dirty="0"/>
              <a:t>E</a:t>
            </a:r>
            <a:r>
              <a:rPr lang="en" dirty="0" smtClean="0"/>
              <a:t>xperiments</a:t>
            </a:r>
            <a:endParaRPr lang="en" dirty="0"/>
          </a:p>
        </p:txBody>
      </p:sp>
      <p:sp>
        <p:nvSpPr>
          <p:cNvPr id="367" name="Shape 367"/>
          <p:cNvSpPr txBox="1">
            <a:spLocks noGrp="1"/>
          </p:cNvSpPr>
          <p:nvPr>
            <p:ph type="sldNum" idx="12"/>
          </p:nvPr>
        </p:nvSpPr>
        <p:spPr>
          <a:xfrm>
            <a:off x="8556791" y="4749850"/>
            <a:ext cx="548699" cy="393600"/>
          </a:xfrm>
          <a:prstGeom prst="rect">
            <a:avLst/>
          </a:prstGeom>
        </p:spPr>
        <p:txBody>
          <a:bodyPr lIns="91425" tIns="91425" rIns="91425" bIns="91425" anchor="ctr" anchorCtr="0">
            <a:noAutofit/>
          </a:bodyPr>
          <a:lstStyle/>
          <a:p>
            <a:pPr>
              <a:spcBef>
                <a:spcPts val="0"/>
              </a:spcBef>
              <a:buNone/>
            </a:pPr>
            <a:fld id="{00000000-1234-1234-1234-123412341234}" type="slidenum">
              <a:rPr lang="en"/>
              <a:t>71</a:t>
            </a:fld>
            <a:endParaRPr lang="en"/>
          </a:p>
        </p:txBody>
      </p:sp>
      <p:grpSp>
        <p:nvGrpSpPr>
          <p:cNvPr id="368" name="Shape 368"/>
          <p:cNvGrpSpPr/>
          <p:nvPr/>
        </p:nvGrpSpPr>
        <p:grpSpPr>
          <a:xfrm>
            <a:off x="457200" y="2030600"/>
            <a:ext cx="2124000" cy="1819074"/>
            <a:chOff x="447600" y="2232375"/>
            <a:chExt cx="2124000" cy="1819074"/>
          </a:xfrm>
        </p:grpSpPr>
        <p:pic>
          <p:nvPicPr>
            <p:cNvPr id="369" name="Shape 369"/>
            <p:cNvPicPr preferRelativeResize="0"/>
            <p:nvPr/>
          </p:nvPicPr>
          <p:blipFill rotWithShape="1">
            <a:blip r:embed="rId3">
              <a:alphaModFix/>
            </a:blip>
            <a:srcRect/>
            <a:stretch/>
          </p:blipFill>
          <p:spPr>
            <a:xfrm>
              <a:off x="996598" y="2232375"/>
              <a:ext cx="1026000" cy="1276500"/>
            </a:xfrm>
            <a:prstGeom prst="rect">
              <a:avLst/>
            </a:prstGeom>
            <a:noFill/>
            <a:ln>
              <a:noFill/>
            </a:ln>
          </p:spPr>
        </p:pic>
        <p:sp>
          <p:nvSpPr>
            <p:cNvPr id="370" name="Shape 370"/>
            <p:cNvSpPr txBox="1"/>
            <p:nvPr/>
          </p:nvSpPr>
          <p:spPr>
            <a:xfrm>
              <a:off x="447600" y="3371650"/>
              <a:ext cx="2124000" cy="679800"/>
            </a:xfrm>
            <a:prstGeom prst="rect">
              <a:avLst/>
            </a:prstGeom>
            <a:noFill/>
            <a:ln>
              <a:noFill/>
            </a:ln>
          </p:spPr>
          <p:txBody>
            <a:bodyPr lIns="91425" tIns="91425" rIns="91425" bIns="91425" anchor="t" anchorCtr="0">
              <a:noAutofit/>
            </a:bodyPr>
            <a:lstStyle/>
            <a:p>
              <a:pPr>
                <a:spcBef>
                  <a:spcPts val="0"/>
                </a:spcBef>
                <a:buNone/>
              </a:pPr>
              <a:r>
                <a:rPr lang="en" sz="3000">
                  <a:latin typeface="Calibri"/>
                  <a:ea typeface="Calibri"/>
                  <a:cs typeface="Calibri"/>
                  <a:sym typeface="Calibri"/>
                </a:rPr>
                <a:t>Encore user</a:t>
              </a:r>
            </a:p>
          </p:txBody>
        </p:sp>
      </p:grpSp>
      <p:sp>
        <p:nvSpPr>
          <p:cNvPr id="371" name="Shape 371"/>
          <p:cNvSpPr/>
          <p:nvPr/>
        </p:nvSpPr>
        <p:spPr>
          <a:xfrm>
            <a:off x="2581203" y="1842744"/>
            <a:ext cx="2865024" cy="2194776"/>
          </a:xfrm>
          <a:prstGeom prst="cloud">
            <a:avLst/>
          </a:prstGeom>
          <a:solidFill>
            <a:srgbClr val="EFEFEF"/>
          </a:solidFill>
          <a:ln w="12700" cap="flat" cmpd="sng">
            <a:solidFill>
              <a:schemeClr val="accent3"/>
            </a:solidFill>
            <a:prstDash val="solid"/>
            <a:miter/>
            <a:headEnd type="none" w="med" len="med"/>
            <a:tailEnd type="none" w="med" len="med"/>
          </a:ln>
        </p:spPr>
        <p:txBody>
          <a:bodyPr lIns="68575" tIns="34275" rIns="68575" bIns="34275" anchor="ctr" anchorCtr="0">
            <a:noAutofit/>
          </a:bodyPr>
          <a:lstStyle/>
          <a:p>
            <a:pPr marL="0" marR="0" lvl="0" indent="0" algn="ctr" rtl="0">
              <a:spcBef>
                <a:spcPts val="0"/>
              </a:spcBef>
              <a:buNone/>
            </a:pPr>
            <a:endParaRPr sz="1400" b="0" i="0" u="none" strike="noStrike" cap="none" baseline="0">
              <a:solidFill>
                <a:schemeClr val="dk1"/>
              </a:solidFill>
              <a:latin typeface="Calibri"/>
              <a:ea typeface="Calibri"/>
              <a:cs typeface="Calibri"/>
              <a:sym typeface="Calibri"/>
            </a:endParaRPr>
          </a:p>
        </p:txBody>
      </p:sp>
      <p:grpSp>
        <p:nvGrpSpPr>
          <p:cNvPr id="372" name="Shape 372"/>
          <p:cNvGrpSpPr/>
          <p:nvPr/>
        </p:nvGrpSpPr>
        <p:grpSpPr>
          <a:xfrm>
            <a:off x="5284500" y="836680"/>
            <a:ext cx="3859499" cy="2200950"/>
            <a:chOff x="5284500" y="897050"/>
            <a:chExt cx="3859499" cy="2200950"/>
          </a:xfrm>
        </p:grpSpPr>
        <p:pic>
          <p:nvPicPr>
            <p:cNvPr id="373" name="Shape 373"/>
            <p:cNvPicPr preferRelativeResize="0"/>
            <p:nvPr/>
          </p:nvPicPr>
          <p:blipFill rotWithShape="1">
            <a:blip r:embed="rId4">
              <a:alphaModFix/>
            </a:blip>
            <a:srcRect/>
            <a:stretch/>
          </p:blipFill>
          <p:spPr>
            <a:xfrm>
              <a:off x="6701250" y="1399098"/>
              <a:ext cx="1026000" cy="1230899"/>
            </a:xfrm>
            <a:prstGeom prst="rect">
              <a:avLst/>
            </a:prstGeom>
            <a:noFill/>
            <a:ln>
              <a:noFill/>
            </a:ln>
          </p:spPr>
        </p:pic>
        <p:sp>
          <p:nvSpPr>
            <p:cNvPr id="374" name="Shape 374"/>
            <p:cNvSpPr txBox="1"/>
            <p:nvPr/>
          </p:nvSpPr>
          <p:spPr>
            <a:xfrm>
              <a:off x="5284500" y="2553800"/>
              <a:ext cx="3859499" cy="544200"/>
            </a:xfrm>
            <a:prstGeom prst="rect">
              <a:avLst/>
            </a:prstGeom>
            <a:noFill/>
            <a:ln>
              <a:noFill/>
            </a:ln>
          </p:spPr>
          <p:txBody>
            <a:bodyPr lIns="91425" tIns="91425" rIns="91425" bIns="91425" anchor="t" anchorCtr="0">
              <a:noAutofit/>
            </a:bodyPr>
            <a:lstStyle/>
            <a:p>
              <a:pPr algn="ctr">
                <a:spcBef>
                  <a:spcPts val="0"/>
                </a:spcBef>
                <a:buNone/>
              </a:pPr>
              <a:r>
                <a:rPr lang="en" sz="2400">
                  <a:latin typeface="Calibri"/>
                  <a:ea typeface="Calibri"/>
                  <a:cs typeface="Calibri"/>
                  <a:sym typeface="Calibri"/>
                </a:rPr>
                <a:t>blackhole.noise.gatech.edu</a:t>
              </a:r>
            </a:p>
          </p:txBody>
        </p:sp>
        <p:sp>
          <p:nvSpPr>
            <p:cNvPr id="375" name="Shape 375"/>
            <p:cNvSpPr txBox="1"/>
            <p:nvPr/>
          </p:nvSpPr>
          <p:spPr>
            <a:xfrm>
              <a:off x="5284500" y="897050"/>
              <a:ext cx="3859499" cy="544200"/>
            </a:xfrm>
            <a:prstGeom prst="rect">
              <a:avLst/>
            </a:prstGeom>
            <a:noFill/>
            <a:ln>
              <a:noFill/>
            </a:ln>
          </p:spPr>
          <p:txBody>
            <a:bodyPr lIns="91425" tIns="91425" rIns="91425" bIns="91425" anchor="t" anchorCtr="0">
              <a:noAutofit/>
            </a:bodyPr>
            <a:lstStyle/>
            <a:p>
              <a:pPr lvl="0" algn="ctr" rtl="0">
                <a:spcBef>
                  <a:spcPts val="0"/>
                </a:spcBef>
                <a:buNone/>
              </a:pPr>
              <a:r>
                <a:rPr lang="en" sz="2400">
                  <a:latin typeface="Calibri"/>
                  <a:ea typeface="Calibri"/>
                  <a:cs typeface="Calibri"/>
                  <a:sym typeface="Calibri"/>
                </a:rPr>
                <a:t>Emulated censor</a:t>
              </a:r>
            </a:p>
          </p:txBody>
        </p:sp>
      </p:grpSp>
      <p:grpSp>
        <p:nvGrpSpPr>
          <p:cNvPr id="376" name="Shape 376"/>
          <p:cNvGrpSpPr/>
          <p:nvPr/>
        </p:nvGrpSpPr>
        <p:grpSpPr>
          <a:xfrm>
            <a:off x="4726575" y="3085926"/>
            <a:ext cx="4160699" cy="2144400"/>
            <a:chOff x="4726575" y="3021800"/>
            <a:chExt cx="4160699" cy="2144400"/>
          </a:xfrm>
        </p:grpSpPr>
        <p:pic>
          <p:nvPicPr>
            <p:cNvPr id="377" name="Shape 377"/>
            <p:cNvPicPr preferRelativeResize="0"/>
            <p:nvPr/>
          </p:nvPicPr>
          <p:blipFill rotWithShape="1">
            <a:blip r:embed="rId4">
              <a:alphaModFix/>
            </a:blip>
            <a:srcRect/>
            <a:stretch/>
          </p:blipFill>
          <p:spPr>
            <a:xfrm>
              <a:off x="6293925" y="3493148"/>
              <a:ext cx="1026000" cy="1230899"/>
            </a:xfrm>
            <a:prstGeom prst="rect">
              <a:avLst/>
            </a:prstGeom>
            <a:noFill/>
            <a:ln>
              <a:noFill/>
            </a:ln>
          </p:spPr>
        </p:pic>
        <p:sp>
          <p:nvSpPr>
            <p:cNvPr id="378" name="Shape 378"/>
            <p:cNvSpPr txBox="1"/>
            <p:nvPr/>
          </p:nvSpPr>
          <p:spPr>
            <a:xfrm>
              <a:off x="4877175" y="3021800"/>
              <a:ext cx="3859499" cy="544200"/>
            </a:xfrm>
            <a:prstGeom prst="rect">
              <a:avLst/>
            </a:prstGeom>
            <a:noFill/>
            <a:ln>
              <a:noFill/>
            </a:ln>
          </p:spPr>
          <p:txBody>
            <a:bodyPr lIns="91425" tIns="91425" rIns="91425" bIns="91425" anchor="t" anchorCtr="0">
              <a:noAutofit/>
            </a:bodyPr>
            <a:lstStyle/>
            <a:p>
              <a:pPr lvl="0" algn="ctr" rtl="0">
                <a:spcBef>
                  <a:spcPts val="0"/>
                </a:spcBef>
                <a:buNone/>
              </a:pPr>
              <a:r>
                <a:rPr lang="en" sz="2400">
                  <a:latin typeface="Calibri"/>
                  <a:ea typeface="Calibri"/>
                  <a:cs typeface="Calibri"/>
                  <a:sym typeface="Calibri"/>
                </a:rPr>
                <a:t>Control server</a:t>
              </a:r>
            </a:p>
          </p:txBody>
        </p:sp>
        <p:sp>
          <p:nvSpPr>
            <p:cNvPr id="379" name="Shape 379"/>
            <p:cNvSpPr txBox="1"/>
            <p:nvPr/>
          </p:nvSpPr>
          <p:spPr>
            <a:xfrm>
              <a:off x="4726575" y="4622000"/>
              <a:ext cx="4160699" cy="544200"/>
            </a:xfrm>
            <a:prstGeom prst="rect">
              <a:avLst/>
            </a:prstGeom>
            <a:noFill/>
            <a:ln>
              <a:noFill/>
            </a:ln>
          </p:spPr>
          <p:txBody>
            <a:bodyPr lIns="91425" tIns="91425" rIns="91425" bIns="91425" anchor="t" anchorCtr="0">
              <a:noAutofit/>
            </a:bodyPr>
            <a:lstStyle/>
            <a:p>
              <a:pPr lvl="0" algn="ctr" rtl="0">
                <a:spcBef>
                  <a:spcPts val="0"/>
                </a:spcBef>
                <a:buNone/>
              </a:pPr>
              <a:r>
                <a:rPr lang="en" sz="2400">
                  <a:latin typeface="Calibri"/>
                  <a:ea typeface="Calibri"/>
                  <a:cs typeface="Calibri"/>
                  <a:sym typeface="Calibri"/>
                </a:rPr>
                <a:t>encore.noise.gatech.edu:8892</a:t>
              </a:r>
            </a:p>
          </p:txBody>
        </p:sp>
      </p:grpSp>
      <p:grpSp>
        <p:nvGrpSpPr>
          <p:cNvPr id="380" name="Shape 380"/>
          <p:cNvGrpSpPr/>
          <p:nvPr/>
        </p:nvGrpSpPr>
        <p:grpSpPr>
          <a:xfrm>
            <a:off x="2336450" y="1804489"/>
            <a:ext cx="3897899" cy="978010"/>
            <a:chOff x="2336450" y="1804489"/>
            <a:chExt cx="3897899" cy="978010"/>
          </a:xfrm>
        </p:grpSpPr>
        <p:cxnSp>
          <p:nvCxnSpPr>
            <p:cNvPr id="381" name="Shape 381"/>
            <p:cNvCxnSpPr/>
            <p:nvPr/>
          </p:nvCxnSpPr>
          <p:spPr>
            <a:xfrm rot="10800000" flipH="1">
              <a:off x="2336450" y="2166599"/>
              <a:ext cx="3897899" cy="615900"/>
            </a:xfrm>
            <a:prstGeom prst="straightConnector1">
              <a:avLst/>
            </a:prstGeom>
            <a:noFill/>
            <a:ln w="38100" cap="flat" cmpd="sng">
              <a:solidFill>
                <a:srgbClr val="000000"/>
              </a:solidFill>
              <a:prstDash val="solid"/>
              <a:round/>
              <a:headEnd type="none" w="lg" len="lg"/>
              <a:tailEnd type="triangle" w="lg" len="lg"/>
            </a:ln>
          </p:spPr>
        </p:cxnSp>
        <p:sp>
          <p:nvSpPr>
            <p:cNvPr id="382" name="Shape 382"/>
            <p:cNvSpPr txBox="1"/>
            <p:nvPr/>
          </p:nvSpPr>
          <p:spPr>
            <a:xfrm rot="-543809">
              <a:off x="3115148" y="1985624"/>
              <a:ext cx="2331003" cy="393728"/>
            </a:xfrm>
            <a:prstGeom prst="rect">
              <a:avLst/>
            </a:prstGeom>
            <a:noFill/>
            <a:ln>
              <a:noFill/>
            </a:ln>
          </p:spPr>
          <p:txBody>
            <a:bodyPr lIns="91425" tIns="91425" rIns="91425" bIns="91425" anchor="t" anchorCtr="0">
              <a:noAutofit/>
            </a:bodyPr>
            <a:lstStyle/>
            <a:p>
              <a:pPr>
                <a:spcBef>
                  <a:spcPts val="0"/>
                </a:spcBef>
                <a:buNone/>
              </a:pPr>
              <a:r>
                <a:rPr lang="en" sz="2400">
                  <a:latin typeface="Calibri"/>
                  <a:ea typeface="Calibri"/>
                  <a:cs typeface="Calibri"/>
                  <a:sym typeface="Calibri"/>
                </a:rPr>
                <a:t>GET /pixel.png</a:t>
              </a:r>
            </a:p>
          </p:txBody>
        </p:sp>
      </p:grpSp>
      <p:grpSp>
        <p:nvGrpSpPr>
          <p:cNvPr id="383" name="Shape 383"/>
          <p:cNvGrpSpPr/>
          <p:nvPr/>
        </p:nvGrpSpPr>
        <p:grpSpPr>
          <a:xfrm>
            <a:off x="2336450" y="2569826"/>
            <a:ext cx="3557699" cy="1402173"/>
            <a:chOff x="2336450" y="2569826"/>
            <a:chExt cx="3557699" cy="1402173"/>
          </a:xfrm>
        </p:grpSpPr>
        <p:cxnSp>
          <p:nvCxnSpPr>
            <p:cNvPr id="384" name="Shape 384"/>
            <p:cNvCxnSpPr/>
            <p:nvPr/>
          </p:nvCxnSpPr>
          <p:spPr>
            <a:xfrm>
              <a:off x="2336450" y="2782500"/>
              <a:ext cx="3557699" cy="1189499"/>
            </a:xfrm>
            <a:prstGeom prst="straightConnector1">
              <a:avLst/>
            </a:prstGeom>
            <a:noFill/>
            <a:ln w="38100" cap="flat" cmpd="sng">
              <a:solidFill>
                <a:srgbClr val="000000"/>
              </a:solidFill>
              <a:prstDash val="solid"/>
              <a:round/>
              <a:headEnd type="none" w="lg" len="lg"/>
              <a:tailEnd type="triangle" w="lg" len="lg"/>
            </a:ln>
          </p:spPr>
        </p:cxnSp>
        <p:sp>
          <p:nvSpPr>
            <p:cNvPr id="385" name="Shape 385"/>
            <p:cNvSpPr txBox="1"/>
            <p:nvPr/>
          </p:nvSpPr>
          <p:spPr>
            <a:xfrm rot="1092526">
              <a:off x="3115125" y="2924176"/>
              <a:ext cx="2331027" cy="393801"/>
            </a:xfrm>
            <a:prstGeom prst="rect">
              <a:avLst/>
            </a:prstGeom>
            <a:noFill/>
            <a:ln>
              <a:noFill/>
            </a:ln>
          </p:spPr>
          <p:txBody>
            <a:bodyPr lIns="91425" tIns="91425" rIns="91425" bIns="91425" anchor="t" anchorCtr="0">
              <a:noAutofit/>
            </a:bodyPr>
            <a:lstStyle/>
            <a:p>
              <a:pPr lvl="0" rtl="0">
                <a:spcBef>
                  <a:spcPts val="0"/>
                </a:spcBef>
                <a:buNone/>
              </a:pPr>
              <a:r>
                <a:rPr lang="en" sz="2400">
                  <a:latin typeface="Calibri"/>
                  <a:ea typeface="Calibri"/>
                  <a:cs typeface="Calibri"/>
                  <a:sym typeface="Calibri"/>
                </a:rPr>
                <a:t>GET /pixel.png</a:t>
              </a:r>
            </a:p>
          </p:txBody>
        </p:sp>
      </p:grpSp>
    </p:spTree>
    <p:extLst>
      <p:ext uri="{BB962C8B-B14F-4D97-AF65-F5344CB8AC3E}">
        <p14:creationId xmlns:p14="http://schemas.microsoft.com/office/powerpoint/2010/main" val="443218823"/>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Shape 389"/>
        <p:cNvGrpSpPr/>
        <p:nvPr/>
      </p:nvGrpSpPr>
      <p:grpSpPr>
        <a:xfrm>
          <a:off x="0" y="0"/>
          <a:ext cx="0" cy="0"/>
          <a:chOff x="0" y="0"/>
          <a:chExt cx="0" cy="0"/>
        </a:xfrm>
      </p:grpSpPr>
      <p:sp>
        <p:nvSpPr>
          <p:cNvPr id="390" name="Shape 390"/>
          <p:cNvSpPr txBox="1">
            <a:spLocks noGrp="1"/>
          </p:cNvSpPr>
          <p:nvPr>
            <p:ph type="title"/>
          </p:nvPr>
        </p:nvSpPr>
        <p:spPr>
          <a:xfrm>
            <a:off x="457200" y="205978"/>
            <a:ext cx="8229600" cy="857400"/>
          </a:xfrm>
          <a:prstGeom prst="rect">
            <a:avLst/>
          </a:prstGeom>
        </p:spPr>
        <p:txBody>
          <a:bodyPr lIns="91425" tIns="91425" rIns="91425" bIns="91425" anchor="b" anchorCtr="0">
            <a:noAutofit/>
          </a:bodyPr>
          <a:lstStyle/>
          <a:p>
            <a:pPr>
              <a:spcBef>
                <a:spcPts val="0"/>
              </a:spcBef>
              <a:buNone/>
            </a:pPr>
            <a:r>
              <a:rPr lang="en" dirty="0"/>
              <a:t>Case </a:t>
            </a:r>
            <a:r>
              <a:rPr lang="en-US" dirty="0" smtClean="0"/>
              <a:t>S</a:t>
            </a:r>
            <a:r>
              <a:rPr lang="en" dirty="0" smtClean="0"/>
              <a:t>tudy </a:t>
            </a:r>
            <a:r>
              <a:rPr lang="en" dirty="0"/>
              <a:t>with </a:t>
            </a:r>
            <a:r>
              <a:rPr lang="en-US" dirty="0" smtClean="0"/>
              <a:t>R</a:t>
            </a:r>
            <a:r>
              <a:rPr lang="en" dirty="0" smtClean="0"/>
              <a:t>eal </a:t>
            </a:r>
            <a:r>
              <a:rPr lang="en-US" dirty="0"/>
              <a:t>S</a:t>
            </a:r>
            <a:r>
              <a:rPr lang="en" dirty="0" smtClean="0"/>
              <a:t>ites</a:t>
            </a:r>
            <a:endParaRPr lang="en" dirty="0"/>
          </a:p>
        </p:txBody>
      </p:sp>
      <p:sp>
        <p:nvSpPr>
          <p:cNvPr id="391" name="Shape 391"/>
          <p:cNvSpPr txBox="1">
            <a:spLocks noGrp="1"/>
          </p:cNvSpPr>
          <p:nvPr>
            <p:ph type="body" idx="1"/>
          </p:nvPr>
        </p:nvSpPr>
        <p:spPr>
          <a:xfrm>
            <a:off x="457200" y="1200150"/>
            <a:ext cx="8229600" cy="3725699"/>
          </a:xfrm>
          <a:prstGeom prst="rect">
            <a:avLst/>
          </a:prstGeom>
        </p:spPr>
        <p:txBody>
          <a:bodyPr lIns="91425" tIns="91425" rIns="91425" bIns="91425" anchor="t" anchorCtr="0">
            <a:noAutofit/>
          </a:bodyPr>
          <a:lstStyle/>
          <a:p>
            <a:pPr marL="457200" lvl="0" indent="-228600" rtl="0">
              <a:spcBef>
                <a:spcPts val="0"/>
              </a:spcBef>
            </a:pPr>
            <a:r>
              <a:rPr lang="en"/>
              <a:t>Popular sites, often requested cross-origin</a:t>
            </a:r>
          </a:p>
          <a:p>
            <a:pPr marL="457200" lvl="0" indent="-228600" rtl="0">
              <a:spcBef>
                <a:spcPts val="0"/>
              </a:spcBef>
            </a:pPr>
            <a:r>
              <a:rPr lang="en"/>
              <a:t>Examples: YouTube, Facebook, Twitter</a:t>
            </a:r>
          </a:p>
        </p:txBody>
      </p:sp>
      <p:sp>
        <p:nvSpPr>
          <p:cNvPr id="392" name="Shape 392"/>
          <p:cNvSpPr txBox="1">
            <a:spLocks noGrp="1"/>
          </p:cNvSpPr>
          <p:nvPr>
            <p:ph type="sldNum" idx="12"/>
          </p:nvPr>
        </p:nvSpPr>
        <p:spPr>
          <a:xfrm>
            <a:off x="8556791" y="4749850"/>
            <a:ext cx="548699" cy="393600"/>
          </a:xfrm>
          <a:prstGeom prst="rect">
            <a:avLst/>
          </a:prstGeom>
        </p:spPr>
        <p:txBody>
          <a:bodyPr lIns="91425" tIns="91425" rIns="91425" bIns="91425" anchor="ctr" anchorCtr="0">
            <a:noAutofit/>
          </a:bodyPr>
          <a:lstStyle/>
          <a:p>
            <a:pPr>
              <a:spcBef>
                <a:spcPts val="0"/>
              </a:spcBef>
              <a:buNone/>
            </a:pPr>
            <a:fld id="{00000000-1234-1234-1234-123412341234}" type="slidenum">
              <a:rPr lang="en"/>
              <a:t>72</a:t>
            </a:fld>
            <a:endParaRPr lang="en"/>
          </a:p>
        </p:txBody>
      </p:sp>
      <p:pic>
        <p:nvPicPr>
          <p:cNvPr id="393" name="Shape 393"/>
          <p:cNvPicPr preferRelativeResize="0"/>
          <p:nvPr/>
        </p:nvPicPr>
        <p:blipFill>
          <a:blip r:embed="rId3">
            <a:alphaModFix/>
          </a:blip>
          <a:stretch>
            <a:fillRect/>
          </a:stretch>
        </p:blipFill>
        <p:spPr>
          <a:xfrm>
            <a:off x="2594434" y="2952759"/>
            <a:ext cx="5631524" cy="1446150"/>
          </a:xfrm>
          <a:prstGeom prst="rect">
            <a:avLst/>
          </a:prstGeom>
          <a:noFill/>
          <a:ln w="19050" cap="flat" cmpd="sng">
            <a:solidFill>
              <a:schemeClr val="dk2"/>
            </a:solidFill>
            <a:prstDash val="solid"/>
            <a:round/>
            <a:headEnd type="none" w="med" len="med"/>
            <a:tailEnd type="none" w="med" len="med"/>
          </a:ln>
        </p:spPr>
      </p:pic>
      <p:grpSp>
        <p:nvGrpSpPr>
          <p:cNvPr id="394" name="Shape 394"/>
          <p:cNvGrpSpPr/>
          <p:nvPr/>
        </p:nvGrpSpPr>
        <p:grpSpPr>
          <a:xfrm>
            <a:off x="685800" y="2885694"/>
            <a:ext cx="2627378" cy="574771"/>
            <a:chOff x="685800" y="2885694"/>
            <a:chExt cx="2627378" cy="574771"/>
          </a:xfrm>
        </p:grpSpPr>
        <p:grpSp>
          <p:nvGrpSpPr>
            <p:cNvPr id="395" name="Shape 395"/>
            <p:cNvGrpSpPr/>
            <p:nvPr/>
          </p:nvGrpSpPr>
          <p:grpSpPr>
            <a:xfrm>
              <a:off x="2200778" y="2911765"/>
              <a:ext cx="1112399" cy="548699"/>
              <a:chOff x="1362578" y="1159165"/>
              <a:chExt cx="1112399" cy="548699"/>
            </a:xfrm>
          </p:grpSpPr>
          <p:sp>
            <p:nvSpPr>
              <p:cNvPr id="396" name="Shape 396"/>
              <p:cNvSpPr/>
              <p:nvPr/>
            </p:nvSpPr>
            <p:spPr>
              <a:xfrm>
                <a:off x="1926278" y="1159165"/>
                <a:ext cx="548699" cy="548699"/>
              </a:xfrm>
              <a:prstGeom prst="ellipse">
                <a:avLst/>
              </a:prstGeom>
              <a:noFill/>
              <a:ln w="76200" cap="flat" cmpd="sng">
                <a:solidFill>
                  <a:srgbClr val="FF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cxnSp>
            <p:nvCxnSpPr>
              <p:cNvPr id="397" name="Shape 397"/>
              <p:cNvCxnSpPr>
                <a:endCxn id="396" idx="2"/>
              </p:cNvCxnSpPr>
              <p:nvPr/>
            </p:nvCxnSpPr>
            <p:spPr>
              <a:xfrm rot="10800000" flipH="1">
                <a:off x="1362578" y="1433515"/>
                <a:ext cx="563700" cy="175200"/>
              </a:xfrm>
              <a:prstGeom prst="straightConnector1">
                <a:avLst/>
              </a:prstGeom>
              <a:noFill/>
              <a:ln w="76200" cap="flat" cmpd="sng">
                <a:solidFill>
                  <a:srgbClr val="FF0000"/>
                </a:solidFill>
                <a:prstDash val="solid"/>
                <a:round/>
                <a:headEnd type="none" w="lg" len="lg"/>
                <a:tailEnd type="none" w="lg" len="lg"/>
              </a:ln>
            </p:spPr>
          </p:cxnSp>
        </p:grpSp>
        <p:sp>
          <p:nvSpPr>
            <p:cNvPr id="398" name="Shape 398"/>
            <p:cNvSpPr txBox="1"/>
            <p:nvPr/>
          </p:nvSpPr>
          <p:spPr>
            <a:xfrm>
              <a:off x="685800" y="2885694"/>
              <a:ext cx="1743600" cy="548699"/>
            </a:xfrm>
            <a:prstGeom prst="rect">
              <a:avLst/>
            </a:prstGeom>
            <a:noFill/>
            <a:ln>
              <a:noFill/>
            </a:ln>
          </p:spPr>
          <p:txBody>
            <a:bodyPr lIns="91425" tIns="91425" rIns="91425" bIns="91425" anchor="t" anchorCtr="0">
              <a:noAutofit/>
            </a:bodyPr>
            <a:lstStyle/>
            <a:p>
              <a:pPr algn="ctr">
                <a:spcBef>
                  <a:spcPts val="0"/>
                </a:spcBef>
                <a:buNone/>
              </a:pPr>
              <a:r>
                <a:rPr lang="en" sz="3000"/>
                <a:t>Only favicons</a:t>
              </a:r>
            </a:p>
          </p:txBody>
        </p:sp>
      </p:grpSp>
      <p:sp>
        <p:nvSpPr>
          <p:cNvPr id="399" name="Shape 399"/>
          <p:cNvSpPr/>
          <p:nvPr/>
        </p:nvSpPr>
        <p:spPr>
          <a:xfrm>
            <a:off x="339850" y="2570100"/>
            <a:ext cx="8209500" cy="2304599"/>
          </a:xfrm>
          <a:prstGeom prst="rect">
            <a:avLst/>
          </a:prstGeom>
          <a:solidFill>
            <a:srgbClr val="FFFFFF">
              <a:alpha val="81540"/>
            </a:srgbClr>
          </a:solidFill>
          <a:ln>
            <a:noFill/>
          </a:ln>
        </p:spPr>
        <p:txBody>
          <a:bodyPr lIns="91425" tIns="91425" rIns="91425" bIns="91425" anchor="ctr" anchorCtr="0">
            <a:noAutofit/>
          </a:bodyPr>
          <a:lstStyle/>
          <a:p>
            <a:pPr>
              <a:spcBef>
                <a:spcPts val="0"/>
              </a:spcBef>
              <a:buNone/>
            </a:pPr>
            <a:endParaRPr/>
          </a:p>
        </p:txBody>
      </p:sp>
      <p:grpSp>
        <p:nvGrpSpPr>
          <p:cNvPr id="400" name="Shape 400"/>
          <p:cNvGrpSpPr/>
          <p:nvPr/>
        </p:nvGrpSpPr>
        <p:grpSpPr>
          <a:xfrm>
            <a:off x="1217379" y="2464464"/>
            <a:ext cx="1547099" cy="996000"/>
            <a:chOff x="2192625" y="2284700"/>
            <a:chExt cx="1547099" cy="996000"/>
          </a:xfrm>
        </p:grpSpPr>
        <p:sp>
          <p:nvSpPr>
            <p:cNvPr id="401" name="Shape 401"/>
            <p:cNvSpPr/>
            <p:nvPr/>
          </p:nvSpPr>
          <p:spPr>
            <a:xfrm>
              <a:off x="2192625" y="2768300"/>
              <a:ext cx="1547099" cy="512400"/>
            </a:xfrm>
            <a:prstGeom prst="roundRect">
              <a:avLst>
                <a:gd name="adj" fmla="val 16667"/>
              </a:avLst>
            </a:prstGeom>
            <a:solidFill>
              <a:srgbClr val="C9DAF8"/>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algn="ctr">
                <a:spcBef>
                  <a:spcPts val="0"/>
                </a:spcBef>
                <a:buNone/>
              </a:pPr>
              <a:r>
                <a:rPr lang="en" sz="2400" dirty="0"/>
                <a:t>Pakistan</a:t>
              </a:r>
            </a:p>
          </p:txBody>
        </p:sp>
        <p:cxnSp>
          <p:nvCxnSpPr>
            <p:cNvPr id="402" name="Shape 402"/>
            <p:cNvCxnSpPr>
              <a:stCxn id="401" idx="0"/>
            </p:cNvCxnSpPr>
            <p:nvPr/>
          </p:nvCxnSpPr>
          <p:spPr>
            <a:xfrm rot="10800000" flipH="1">
              <a:off x="2966174" y="2284700"/>
              <a:ext cx="271500" cy="483600"/>
            </a:xfrm>
            <a:prstGeom prst="straightConnector1">
              <a:avLst/>
            </a:prstGeom>
            <a:noFill/>
            <a:ln w="38100" cap="flat" cmpd="sng">
              <a:solidFill>
                <a:schemeClr val="dk2"/>
              </a:solidFill>
              <a:prstDash val="solid"/>
              <a:round/>
              <a:headEnd type="none" w="lg" len="lg"/>
              <a:tailEnd type="triangle" w="lg" len="lg"/>
            </a:ln>
          </p:spPr>
        </p:cxnSp>
      </p:grpSp>
      <p:grpSp>
        <p:nvGrpSpPr>
          <p:cNvPr id="403" name="Shape 403"/>
          <p:cNvGrpSpPr/>
          <p:nvPr/>
        </p:nvGrpSpPr>
        <p:grpSpPr>
          <a:xfrm>
            <a:off x="2487778" y="2454264"/>
            <a:ext cx="2971500" cy="1006200"/>
            <a:chOff x="3463024" y="2274500"/>
            <a:chExt cx="2971500" cy="1006200"/>
          </a:xfrm>
        </p:grpSpPr>
        <p:sp>
          <p:nvSpPr>
            <p:cNvPr id="404" name="Shape 404"/>
            <p:cNvSpPr/>
            <p:nvPr/>
          </p:nvSpPr>
          <p:spPr>
            <a:xfrm>
              <a:off x="4273175" y="2768300"/>
              <a:ext cx="1547099" cy="512400"/>
            </a:xfrm>
            <a:prstGeom prst="roundRect">
              <a:avLst>
                <a:gd name="adj" fmla="val 16667"/>
              </a:avLst>
            </a:prstGeom>
            <a:solidFill>
              <a:srgbClr val="C9DAF8"/>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2400"/>
                <a:t>Iran</a:t>
              </a:r>
            </a:p>
          </p:txBody>
        </p:sp>
        <p:cxnSp>
          <p:nvCxnSpPr>
            <p:cNvPr id="405" name="Shape 405"/>
            <p:cNvCxnSpPr>
              <a:stCxn id="404" idx="0"/>
            </p:cNvCxnSpPr>
            <p:nvPr/>
          </p:nvCxnSpPr>
          <p:spPr>
            <a:xfrm rot="10800000">
              <a:off x="3463024" y="2284700"/>
              <a:ext cx="1583700" cy="483600"/>
            </a:xfrm>
            <a:prstGeom prst="straightConnector1">
              <a:avLst/>
            </a:prstGeom>
            <a:noFill/>
            <a:ln w="38100" cap="flat" cmpd="sng">
              <a:solidFill>
                <a:schemeClr val="dk2"/>
              </a:solidFill>
              <a:prstDash val="solid"/>
              <a:round/>
              <a:headEnd type="none" w="lg" len="lg"/>
              <a:tailEnd type="triangle" w="lg" len="lg"/>
            </a:ln>
          </p:spPr>
        </p:cxnSp>
        <p:cxnSp>
          <p:nvCxnSpPr>
            <p:cNvPr id="406" name="Shape 406"/>
            <p:cNvCxnSpPr>
              <a:stCxn id="404" idx="0"/>
            </p:cNvCxnSpPr>
            <p:nvPr/>
          </p:nvCxnSpPr>
          <p:spPr>
            <a:xfrm rot="10800000">
              <a:off x="5041024" y="2274500"/>
              <a:ext cx="5700" cy="493800"/>
            </a:xfrm>
            <a:prstGeom prst="straightConnector1">
              <a:avLst/>
            </a:prstGeom>
            <a:noFill/>
            <a:ln w="38100" cap="flat" cmpd="sng">
              <a:solidFill>
                <a:schemeClr val="dk2"/>
              </a:solidFill>
              <a:prstDash val="solid"/>
              <a:round/>
              <a:headEnd type="none" w="lg" len="lg"/>
              <a:tailEnd type="triangle" w="lg" len="lg"/>
            </a:ln>
          </p:spPr>
        </p:cxnSp>
        <p:cxnSp>
          <p:nvCxnSpPr>
            <p:cNvPr id="407" name="Shape 407"/>
            <p:cNvCxnSpPr>
              <a:stCxn id="404" idx="0"/>
            </p:cNvCxnSpPr>
            <p:nvPr/>
          </p:nvCxnSpPr>
          <p:spPr>
            <a:xfrm rot="10800000" flipH="1">
              <a:off x="5046724" y="2305400"/>
              <a:ext cx="1387800" cy="462900"/>
            </a:xfrm>
            <a:prstGeom prst="straightConnector1">
              <a:avLst/>
            </a:prstGeom>
            <a:noFill/>
            <a:ln w="38100" cap="flat" cmpd="sng">
              <a:solidFill>
                <a:schemeClr val="dk2"/>
              </a:solidFill>
              <a:prstDash val="solid"/>
              <a:round/>
              <a:headEnd type="none" w="lg" len="lg"/>
              <a:tailEnd type="triangle" w="lg" len="lg"/>
            </a:ln>
          </p:spPr>
        </p:cxnSp>
      </p:grpSp>
      <p:grpSp>
        <p:nvGrpSpPr>
          <p:cNvPr id="408" name="Shape 408"/>
          <p:cNvGrpSpPr/>
          <p:nvPr/>
        </p:nvGrpSpPr>
        <p:grpSpPr>
          <a:xfrm>
            <a:off x="4403878" y="2485164"/>
            <a:ext cx="2719649" cy="975300"/>
            <a:chOff x="5379124" y="2305400"/>
            <a:chExt cx="2719649" cy="975300"/>
          </a:xfrm>
        </p:grpSpPr>
        <p:sp>
          <p:nvSpPr>
            <p:cNvPr id="409" name="Shape 409"/>
            <p:cNvSpPr/>
            <p:nvPr/>
          </p:nvSpPr>
          <p:spPr>
            <a:xfrm>
              <a:off x="6551675" y="2768300"/>
              <a:ext cx="1547099" cy="512400"/>
            </a:xfrm>
            <a:prstGeom prst="roundRect">
              <a:avLst>
                <a:gd name="adj" fmla="val 16667"/>
              </a:avLst>
            </a:prstGeom>
            <a:solidFill>
              <a:srgbClr val="C9DAF8"/>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2400"/>
                <a:t>China</a:t>
              </a:r>
            </a:p>
          </p:txBody>
        </p:sp>
        <p:cxnSp>
          <p:nvCxnSpPr>
            <p:cNvPr id="410" name="Shape 410"/>
            <p:cNvCxnSpPr>
              <a:stCxn id="409" idx="0"/>
            </p:cNvCxnSpPr>
            <p:nvPr/>
          </p:nvCxnSpPr>
          <p:spPr>
            <a:xfrm rot="10800000">
              <a:off x="5379124" y="2346500"/>
              <a:ext cx="1946100" cy="421800"/>
            </a:xfrm>
            <a:prstGeom prst="straightConnector1">
              <a:avLst/>
            </a:prstGeom>
            <a:noFill/>
            <a:ln w="38100" cap="flat" cmpd="sng">
              <a:solidFill>
                <a:schemeClr val="dk2"/>
              </a:solidFill>
              <a:prstDash val="solid"/>
              <a:round/>
              <a:headEnd type="none" w="lg" len="lg"/>
              <a:tailEnd type="triangle" w="lg" len="lg"/>
            </a:ln>
          </p:spPr>
        </p:cxnSp>
        <p:cxnSp>
          <p:nvCxnSpPr>
            <p:cNvPr id="411" name="Shape 411"/>
            <p:cNvCxnSpPr>
              <a:stCxn id="409" idx="0"/>
            </p:cNvCxnSpPr>
            <p:nvPr/>
          </p:nvCxnSpPr>
          <p:spPr>
            <a:xfrm rot="10800000">
              <a:off x="6608524" y="2305400"/>
              <a:ext cx="716700" cy="462900"/>
            </a:xfrm>
            <a:prstGeom prst="straightConnector1">
              <a:avLst/>
            </a:prstGeom>
            <a:noFill/>
            <a:ln w="38100" cap="flat" cmpd="sng">
              <a:solidFill>
                <a:schemeClr val="dk2"/>
              </a:solidFill>
              <a:prstDash val="solid"/>
              <a:round/>
              <a:headEnd type="none" w="lg" len="lg"/>
              <a:tailEnd type="triangle" w="lg" len="lg"/>
            </a:ln>
          </p:spPr>
        </p:cxnSp>
      </p:grpSp>
    </p:spTree>
    <p:extLst>
      <p:ext uri="{BB962C8B-B14F-4D97-AF65-F5344CB8AC3E}">
        <p14:creationId xmlns:p14="http://schemas.microsoft.com/office/powerpoint/2010/main" val="4254577857"/>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Talk Outline</a:t>
            </a:r>
            <a:endParaRPr lang="en-US" dirty="0"/>
          </a:p>
        </p:txBody>
      </p:sp>
      <p:sp>
        <p:nvSpPr>
          <p:cNvPr id="3" name="Content Placeholder 2"/>
          <p:cNvSpPr>
            <a:spLocks noGrp="1"/>
          </p:cNvSpPr>
          <p:nvPr>
            <p:ph idx="1"/>
          </p:nvPr>
        </p:nvSpPr>
        <p:spPr>
          <a:xfrm>
            <a:off x="457200" y="1273723"/>
            <a:ext cx="8229600" cy="3394472"/>
          </a:xfrm>
        </p:spPr>
        <p:txBody>
          <a:bodyPr/>
          <a:lstStyle/>
          <a:p>
            <a:pPr marL="342900" indent="-342900">
              <a:buFont typeface="Arial"/>
              <a:buChar char="•"/>
            </a:pPr>
            <a:r>
              <a:rPr lang="en-US" sz="2800" dirty="0" smtClean="0">
                <a:solidFill>
                  <a:schemeClr val="tx1"/>
                </a:solidFill>
              </a:rPr>
              <a:t>Scalable, continuous measurement of Internet censorship (Encore)</a:t>
            </a:r>
          </a:p>
          <a:p>
            <a:pPr marL="342900" indent="-342900">
              <a:buFont typeface="Arial"/>
              <a:buChar char="•"/>
            </a:pPr>
            <a:r>
              <a:rPr lang="en-US" sz="2800" dirty="0" smtClean="0">
                <a:solidFill>
                  <a:schemeClr val="tx1"/>
                </a:solidFill>
              </a:rPr>
              <a:t>Counter-intelligence against the Chinese Great Firewall (detecting “active probing”)</a:t>
            </a:r>
          </a:p>
          <a:p>
            <a:pPr marL="342900" indent="-342900">
              <a:buFont typeface="Arial"/>
              <a:buChar char="•"/>
            </a:pPr>
            <a:r>
              <a:rPr lang="en-US" sz="2800" dirty="0" smtClean="0">
                <a:solidFill>
                  <a:schemeClr val="tx1"/>
                </a:solidFill>
              </a:rPr>
              <a:t>Measuring and combatting manipulation and propaganda (Bobble)</a:t>
            </a:r>
          </a:p>
        </p:txBody>
      </p:sp>
    </p:spTree>
    <p:extLst>
      <p:ext uri="{BB962C8B-B14F-4D97-AF65-F5344CB8AC3E}">
        <p14:creationId xmlns:p14="http://schemas.microsoft.com/office/powerpoint/2010/main" val="276256440"/>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7"/>
        <p:cNvGrpSpPr/>
        <p:nvPr/>
      </p:nvGrpSpPr>
      <p:grpSpPr>
        <a:xfrm>
          <a:off x="0" y="0"/>
          <a:ext cx="0" cy="0"/>
          <a:chOff x="0" y="0"/>
          <a:chExt cx="0" cy="0"/>
        </a:xfrm>
      </p:grpSpPr>
      <p:sp>
        <p:nvSpPr>
          <p:cNvPr id="38" name="Shape 38"/>
          <p:cNvSpPr txBox="1">
            <a:spLocks noGrp="1"/>
          </p:cNvSpPr>
          <p:nvPr>
            <p:ph type="body" idx="1"/>
          </p:nvPr>
        </p:nvSpPr>
        <p:spPr>
          <a:xfrm>
            <a:off x="457200" y="3568109"/>
            <a:ext cx="8229600" cy="519599"/>
          </a:xfrm>
          <a:prstGeom prst="rect">
            <a:avLst/>
          </a:prstGeom>
        </p:spPr>
        <p:txBody>
          <a:bodyPr lIns="91425" tIns="91425" rIns="91425" bIns="91425" anchor="t" anchorCtr="0">
            <a:noAutofit/>
          </a:bodyPr>
          <a:lstStyle/>
          <a:p>
            <a:pPr algn="ctr" rtl="0">
              <a:spcBef>
                <a:spcPts val="0"/>
              </a:spcBef>
              <a:buNone/>
            </a:pPr>
            <a:r>
              <a:rPr lang="en" sz="3600">
                <a:solidFill>
                  <a:srgbClr val="000000"/>
                </a:solidFill>
              </a:rPr>
              <a:t>Knowledge of censorship often</a:t>
            </a:r>
          </a:p>
          <a:p>
            <a:pPr algn="ctr" rtl="0">
              <a:spcBef>
                <a:spcPts val="0"/>
              </a:spcBef>
              <a:buNone/>
            </a:pPr>
            <a:r>
              <a:rPr lang="en" sz="3600">
                <a:solidFill>
                  <a:srgbClr val="000000"/>
                </a:solidFill>
              </a:rPr>
              <a:t>begins </a:t>
            </a:r>
            <a:r>
              <a:rPr lang="en" sz="3600" b="1">
                <a:solidFill>
                  <a:srgbClr val="000000"/>
                </a:solidFill>
              </a:rPr>
              <a:t>and ends </a:t>
            </a:r>
            <a:r>
              <a:rPr lang="en" sz="3600">
                <a:solidFill>
                  <a:srgbClr val="000000"/>
                </a:solidFill>
              </a:rPr>
              <a:t>with anecdotes</a:t>
            </a:r>
          </a:p>
        </p:txBody>
      </p:sp>
      <p:sp>
        <p:nvSpPr>
          <p:cNvPr id="39" name="Shape 39"/>
          <p:cNvSpPr txBox="1">
            <a:spLocks noGrp="1"/>
          </p:cNvSpPr>
          <p:nvPr>
            <p:ph type="sldNum" idx="12"/>
          </p:nvPr>
        </p:nvSpPr>
        <p:spPr>
          <a:xfrm>
            <a:off x="8556791" y="4749850"/>
            <a:ext cx="548699" cy="393600"/>
          </a:xfrm>
          <a:prstGeom prst="rect">
            <a:avLst/>
          </a:prstGeom>
        </p:spPr>
        <p:txBody>
          <a:bodyPr lIns="91425" tIns="91425" rIns="91425" bIns="91425" anchor="ctr" anchorCtr="0">
            <a:noAutofit/>
          </a:bodyPr>
          <a:lstStyle/>
          <a:p>
            <a:pPr>
              <a:spcBef>
                <a:spcPts val="0"/>
              </a:spcBef>
              <a:buNone/>
            </a:pPr>
            <a:fld id="{00000000-1234-1234-1234-123412341234}" type="slidenum">
              <a:rPr lang="en"/>
              <a:t>9</a:t>
            </a:fld>
            <a:endParaRPr lang="en"/>
          </a:p>
        </p:txBody>
      </p:sp>
      <p:pic>
        <p:nvPicPr>
          <p:cNvPr id="40" name="Shape 40"/>
          <p:cNvPicPr preferRelativeResize="0"/>
          <p:nvPr/>
        </p:nvPicPr>
        <p:blipFill>
          <a:blip r:embed="rId3">
            <a:alphaModFix/>
          </a:blip>
          <a:stretch>
            <a:fillRect/>
          </a:stretch>
        </p:blipFill>
        <p:spPr>
          <a:xfrm>
            <a:off x="133350" y="282562"/>
            <a:ext cx="8553450" cy="733425"/>
          </a:xfrm>
          <a:prstGeom prst="rect">
            <a:avLst/>
          </a:prstGeom>
          <a:noFill/>
          <a:ln w="19050" cap="flat" cmpd="sng">
            <a:solidFill>
              <a:schemeClr val="dk2"/>
            </a:solidFill>
            <a:prstDash val="solid"/>
            <a:round/>
            <a:headEnd type="none" w="med" len="med"/>
            <a:tailEnd type="none" w="med" len="med"/>
          </a:ln>
        </p:spPr>
      </p:pic>
      <p:pic>
        <p:nvPicPr>
          <p:cNvPr id="41" name="Shape 41"/>
          <p:cNvPicPr preferRelativeResize="0"/>
          <p:nvPr/>
        </p:nvPicPr>
        <p:blipFill>
          <a:blip r:embed="rId4">
            <a:alphaModFix/>
          </a:blip>
          <a:stretch>
            <a:fillRect/>
          </a:stretch>
        </p:blipFill>
        <p:spPr>
          <a:xfrm>
            <a:off x="80950" y="988143"/>
            <a:ext cx="8982075" cy="1066800"/>
          </a:xfrm>
          <a:prstGeom prst="rect">
            <a:avLst/>
          </a:prstGeom>
          <a:noFill/>
          <a:ln w="19050" cap="flat" cmpd="sng">
            <a:solidFill>
              <a:schemeClr val="dk2"/>
            </a:solidFill>
            <a:prstDash val="solid"/>
            <a:round/>
            <a:headEnd type="none" w="med" len="med"/>
            <a:tailEnd type="none" w="med" len="med"/>
          </a:ln>
        </p:spPr>
      </p:pic>
      <p:pic>
        <p:nvPicPr>
          <p:cNvPr id="42" name="Shape 42"/>
          <p:cNvPicPr preferRelativeResize="0"/>
          <p:nvPr/>
        </p:nvPicPr>
        <p:blipFill>
          <a:blip r:embed="rId5">
            <a:alphaModFix/>
          </a:blip>
          <a:stretch>
            <a:fillRect/>
          </a:stretch>
        </p:blipFill>
        <p:spPr>
          <a:xfrm>
            <a:off x="1554750" y="1716374"/>
            <a:ext cx="6943725" cy="1371600"/>
          </a:xfrm>
          <a:prstGeom prst="rect">
            <a:avLst/>
          </a:prstGeom>
          <a:noFill/>
          <a:ln w="19050" cap="flat" cmpd="sng">
            <a:solidFill>
              <a:schemeClr val="dk2"/>
            </a:solidFill>
            <a:prstDash val="solid"/>
            <a:round/>
            <a:headEnd type="none" w="med" len="med"/>
            <a:tailEnd type="none" w="med" len="med"/>
          </a:ln>
        </p:spPr>
      </p:pic>
    </p:spTree>
    <p:extLst>
      <p:ext uri="{BB962C8B-B14F-4D97-AF65-F5344CB8AC3E}">
        <p14:creationId xmlns:p14="http://schemas.microsoft.com/office/powerpoint/2010/main" val="1237424908"/>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1"/>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simple-light-2">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light-2">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5477</TotalTime>
  <Words>4171</Words>
  <Application>Microsoft Macintosh PowerPoint</Application>
  <PresentationFormat>On-screen Show (16:9)</PresentationFormat>
  <Paragraphs>683</Paragraphs>
  <Slides>72</Slides>
  <Notes>58</Notes>
  <HiddenSlides>8</HiddenSlides>
  <MMClips>0</MMClips>
  <ScaleCrop>false</ScaleCrop>
  <HeadingPairs>
    <vt:vector size="4" baseType="variant">
      <vt:variant>
        <vt:lpstr>Theme</vt:lpstr>
      </vt:variant>
      <vt:variant>
        <vt:i4>2</vt:i4>
      </vt:variant>
      <vt:variant>
        <vt:lpstr>Slide Titles</vt:lpstr>
      </vt:variant>
      <vt:variant>
        <vt:i4>72</vt:i4>
      </vt:variant>
    </vt:vector>
  </HeadingPairs>
  <TitlesOfParts>
    <vt:vector size="74" baseType="lpstr">
      <vt:lpstr>simple-light-2</vt:lpstr>
      <vt:lpstr>simple-light-2</vt:lpstr>
      <vt:lpstr>Censorship COS 432: Information Security </vt:lpstr>
      <vt:lpstr>What is Internet censorship?</vt:lpstr>
      <vt:lpstr>Internet Censorship is Widespread</vt:lpstr>
      <vt:lpstr>Various Anecdotes</vt:lpstr>
      <vt:lpstr>Why do Countries Censor?</vt:lpstr>
      <vt:lpstr>Conventional Internet Censorship</vt:lpstr>
      <vt:lpstr>Example: One Type of Censorship</vt:lpstr>
      <vt:lpstr>Talk Outline</vt:lpstr>
      <vt:lpstr>PowerPoint Presentation</vt:lpstr>
      <vt:lpstr>We want more than just anecdotes</vt:lpstr>
      <vt:lpstr>PowerPoint Presentation</vt:lpstr>
      <vt:lpstr>Moving Beyond Anecdotes is Hard</vt:lpstr>
      <vt:lpstr>Censorship Measurement Today</vt:lpstr>
      <vt:lpstr>Encore: Measure using Web browsers</vt:lpstr>
      <vt:lpstr>Key Contributions</vt:lpstr>
      <vt:lpstr>Encore Outline</vt:lpstr>
      <vt:lpstr>Encore Outline</vt:lpstr>
      <vt:lpstr>How to Censor Twitter</vt:lpstr>
      <vt:lpstr>Encore Outline</vt:lpstr>
      <vt:lpstr>How Encore Works</vt:lpstr>
      <vt:lpstr>The same-origin policy makes this harder</vt:lpstr>
      <vt:lpstr>Encore Doesn’t Need to Read Data</vt:lpstr>
      <vt:lpstr>Inferring Censorship</vt:lpstr>
      <vt:lpstr>Encore Outline</vt:lpstr>
      <vt:lpstr>Why the Worry?</vt:lpstr>
      <vt:lpstr>Can We Reduce Encore’s Risks?</vt:lpstr>
      <vt:lpstr>Encore: Summary</vt:lpstr>
      <vt:lpstr>Manipulation and Propaganda</vt:lpstr>
      <vt:lpstr>Detecting Propaganda</vt:lpstr>
      <vt:lpstr>Four Properties of  Propagandists</vt:lpstr>
      <vt:lpstr>Personalization as  “Filter Bubble”</vt:lpstr>
      <vt:lpstr>Summary</vt:lpstr>
      <vt:lpstr>(The Remainder of this Material is Covered in the Guest Lecture)</vt:lpstr>
      <vt:lpstr>Circumventing Internet Censorship Using Proxies </vt:lpstr>
      <vt:lpstr>Circumventing Internet Censorship Using Proxies </vt:lpstr>
      <vt:lpstr>How GFW Discovers Hidden Circumvention Servers*  </vt:lpstr>
      <vt:lpstr>Censorship Arms Race: GFW vs. Tor </vt:lpstr>
      <vt:lpstr>Censorship Arms Race: GFW vs. Tor </vt:lpstr>
      <vt:lpstr>Censorship Arms Race: GFW vs. Tor </vt:lpstr>
      <vt:lpstr>Censorship Arms Race: GFW vs. Tor </vt:lpstr>
      <vt:lpstr>Fingerprinting the Tor TLS Handshake </vt:lpstr>
      <vt:lpstr>Censorship Arms Race: GFW vs. Tor </vt:lpstr>
      <vt:lpstr>Tor Pluggable Transport</vt:lpstr>
      <vt:lpstr>Encryption Reduces Blocking Accuracy   </vt:lpstr>
      <vt:lpstr>How Does GFW Block Tor Hidden Circumvention Servers? </vt:lpstr>
      <vt:lpstr>Censorship Arms Race: GFW vs. Tor </vt:lpstr>
      <vt:lpstr>Questions about Active Probing</vt:lpstr>
      <vt:lpstr>Data: Shadow Infrastructure </vt:lpstr>
      <vt:lpstr>Data: Sybil</vt:lpstr>
      <vt:lpstr>Data: Server Logs</vt:lpstr>
      <vt:lpstr>Data</vt:lpstr>
      <vt:lpstr>How to Distinguish Probers from Genuine Clients?</vt:lpstr>
      <vt:lpstr>How Many Unique Probers?</vt:lpstr>
      <vt:lpstr>Where Are the Probers Coming from?</vt:lpstr>
      <vt:lpstr>Fingerprinting Active Probers   </vt:lpstr>
      <vt:lpstr>Can We Fingerprint Active Probers? </vt:lpstr>
      <vt:lpstr>Fingerprinting Active Probers </vt:lpstr>
      <vt:lpstr>Fingerprinting Active Probers </vt:lpstr>
      <vt:lpstr>What do These Patterns Mean?</vt:lpstr>
      <vt:lpstr>How Quickly Do Active Probes Show Up? </vt:lpstr>
      <vt:lpstr>Is Active Probing Effective? </vt:lpstr>
      <vt:lpstr>Active Probing: Summary</vt:lpstr>
      <vt:lpstr>Public Datasets</vt:lpstr>
      <vt:lpstr>Extra Encore Slides (Evaluation, Not Covered)</vt:lpstr>
      <vt:lpstr>Encore Outline</vt:lpstr>
      <vt:lpstr>Evaluating Encore</vt:lpstr>
      <vt:lpstr>Evaluating Encore</vt:lpstr>
      <vt:lpstr>Encore Deployment</vt:lpstr>
      <vt:lpstr>What Did We Measure?</vt:lpstr>
      <vt:lpstr>Web Censorship Testbed</vt:lpstr>
      <vt:lpstr>Controlled Testbed Experiments</vt:lpstr>
      <vt:lpstr>Case Study with Real Sites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the Great Firewall discovers hidden circumvention servers</dc:title>
  <cp:lastModifiedBy>Nick Feamster</cp:lastModifiedBy>
  <cp:revision>108</cp:revision>
  <dcterms:modified xsi:type="dcterms:W3CDTF">2016-12-01T21:59:46Z</dcterms:modified>
</cp:coreProperties>
</file>